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20"/>
  </p:notesMasterIdLst>
  <p:handoutMasterIdLst>
    <p:handoutMasterId r:id="rId21"/>
  </p:handoutMasterIdLst>
  <p:sldIdLst>
    <p:sldId id="353" r:id="rId2"/>
    <p:sldId id="354" r:id="rId3"/>
    <p:sldId id="392" r:id="rId4"/>
    <p:sldId id="390" r:id="rId5"/>
    <p:sldId id="394" r:id="rId6"/>
    <p:sldId id="405" r:id="rId7"/>
    <p:sldId id="402" r:id="rId8"/>
    <p:sldId id="393" r:id="rId9"/>
    <p:sldId id="409" r:id="rId10"/>
    <p:sldId id="396" r:id="rId11"/>
    <p:sldId id="403" r:id="rId12"/>
    <p:sldId id="404" r:id="rId13"/>
    <p:sldId id="410" r:id="rId14"/>
    <p:sldId id="411" r:id="rId15"/>
    <p:sldId id="398" r:id="rId16"/>
    <p:sldId id="408" r:id="rId17"/>
    <p:sldId id="387" r:id="rId18"/>
    <p:sldId id="407" r:id="rId19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059F6F7-127B-4D11-8C79-81FCBEAF994A}">
          <p14:sldIdLst>
            <p14:sldId id="353"/>
            <p14:sldId id="354"/>
            <p14:sldId id="392"/>
            <p14:sldId id="390"/>
            <p14:sldId id="394"/>
            <p14:sldId id="405"/>
            <p14:sldId id="402"/>
            <p14:sldId id="393"/>
          </p14:sldIdLst>
        </p14:section>
        <p14:section name="未命名的章節" id="{C12E5CE3-2678-4DAE-958F-2A34C9A767BE}">
          <p14:sldIdLst>
            <p14:sldId id="409"/>
            <p14:sldId id="396"/>
            <p14:sldId id="403"/>
            <p14:sldId id="404"/>
            <p14:sldId id="410"/>
            <p14:sldId id="411"/>
            <p14:sldId id="398"/>
            <p14:sldId id="408"/>
            <p14:sldId id="387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5050"/>
    <a:srgbClr val="FF0066"/>
    <a:srgbClr val="FEFEFE"/>
    <a:srgbClr val="99CCFF"/>
    <a:srgbClr val="FF3300"/>
    <a:srgbClr val="FFFFFF"/>
    <a:srgbClr val="EBEBFF"/>
    <a:srgbClr val="E7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7" autoAdjust="0"/>
    <p:restoredTop sz="87749" autoAdjust="0"/>
  </p:normalViewPr>
  <p:slideViewPr>
    <p:cSldViewPr>
      <p:cViewPr varScale="1">
        <p:scale>
          <a:sx n="62" d="100"/>
          <a:sy n="62" d="100"/>
        </p:scale>
        <p:origin x="132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40" y="-96"/>
      </p:cViewPr>
      <p:guideLst>
        <p:guide orient="horz" pos="2141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0B81088-2D86-4F19-BA52-9B6EB7C55F9F}" type="datetime1">
              <a:rPr lang="zh-TW" altLang="en-US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2A2E786-B802-4261-8878-2BFAC2ADC3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7621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723F11B-EB7F-4F2C-AAA4-7901DA069D5E}" type="datetime1">
              <a:rPr lang="zh-TW" altLang="en-US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4816C7F-E886-4368-83F5-D5FF9289FD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93045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CD0B0A9-815B-47E7-B920-20CEE70ABE37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E7B04032-15AE-4365-8EA6-5E93E54E9F9A}" type="datetime1">
              <a:rPr lang="zh-TW" altLang="en-US" smtClean="0"/>
              <a:pPr eaLnBrk="1" hangingPunct="1"/>
              <a:t>2015/10/7</a:t>
            </a:fld>
            <a:endParaRPr lang="en-US" altLang="zh-TW" smtClean="0"/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mtClean="0"/>
              <a:t>CSIE CIAL Lab</a:t>
            </a:r>
          </a:p>
        </p:txBody>
      </p:sp>
      <p:sp>
        <p:nvSpPr>
          <p:cNvPr id="48133" name="Rectangle 7"/>
          <p:cNvSpPr txBox="1">
            <a:spLocks noGrp="1" noChangeArrowheads="1"/>
          </p:cNvSpPr>
          <p:nvPr/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0CCA4000-7F61-4D56-BF63-1E9FEB4FD7E9}" type="slidenum">
              <a:rPr lang="en-US" altLang="zh-TW" sz="1200"/>
              <a:pPr algn="r" eaLnBrk="1" hangingPunct="1"/>
              <a:t>1</a:t>
            </a:fld>
            <a:endParaRPr lang="en-US" altLang="zh-TW" sz="1200"/>
          </a:p>
        </p:txBody>
      </p:sp>
      <p:sp>
        <p:nvSpPr>
          <p:cNvPr id="48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1513" y="508000"/>
            <a:ext cx="3400425" cy="2549525"/>
          </a:xfrm>
          <a:ln/>
        </p:spPr>
      </p:sp>
      <p:sp>
        <p:nvSpPr>
          <p:cNvPr id="481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95624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Nr,Wmax,Wmin</a:t>
            </a:r>
            <a:r>
              <a:rPr lang="zh-TW" altLang="en-US" dirty="0" smtClean="0"/>
              <a:t>都是自己設定的</a:t>
            </a:r>
            <a:endParaRPr lang="en-US" altLang="zh-TW" dirty="0" smtClean="0"/>
          </a:p>
          <a:p>
            <a:r>
              <a:rPr lang="en-US" altLang="zh-TW" dirty="0" smtClean="0"/>
              <a:t>Preprocess phase</a:t>
            </a:r>
            <a:r>
              <a:rPr lang="zh-TW" altLang="en-US" dirty="0" smtClean="0"/>
              <a:t>會先將可能之後會合併的</a:t>
            </a:r>
            <a:r>
              <a:rPr lang="en-US" altLang="zh-TW" dirty="0" smtClean="0"/>
              <a:t>rule</a:t>
            </a:r>
            <a:r>
              <a:rPr lang="zh-TW" altLang="en-US" dirty="0" smtClean="0"/>
              <a:t>先</a:t>
            </a:r>
            <a:r>
              <a:rPr lang="en-US" altLang="zh-TW" dirty="0" smtClean="0"/>
              <a:t>group</a:t>
            </a:r>
            <a:r>
              <a:rPr lang="zh-TW" altLang="en-US" dirty="0" smtClean="0"/>
              <a:t>起來，這個動作是希望可以減少在</a:t>
            </a:r>
            <a:r>
              <a:rPr lang="en-US" altLang="zh-TW" dirty="0" smtClean="0"/>
              <a:t>phase2</a:t>
            </a:r>
            <a:r>
              <a:rPr lang="zh-TW" altLang="en-US" dirty="0" smtClean="0"/>
              <a:t>中要處理的</a:t>
            </a:r>
            <a:r>
              <a:rPr lang="en-US" altLang="zh-TW" dirty="0" smtClean="0"/>
              <a:t>rule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230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選擇最好的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230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Compression</a:t>
            </a:r>
            <a:r>
              <a:rPr lang="zh-TW" altLang="en-US" dirty="0" smtClean="0"/>
              <a:t>就是剛剛說的</a:t>
            </a:r>
            <a:r>
              <a:rPr lang="en-US" altLang="zh-TW" dirty="0" smtClean="0"/>
              <a:t>merge</a:t>
            </a:r>
            <a:r>
              <a:rPr lang="zh-TW" altLang="en-US" dirty="0" smtClean="0"/>
              <a:t>後的產生的</a:t>
            </a:r>
            <a:r>
              <a:rPr lang="en-US" altLang="zh-TW" dirty="0" smtClean="0"/>
              <a:t>blocks</a:t>
            </a:r>
            <a:r>
              <a:rPr lang="zh-TW" altLang="en-US" dirty="0" smtClean="0"/>
              <a:t>數</a:t>
            </a:r>
            <a:r>
              <a:rPr lang="en-US" altLang="zh-TW" dirty="0" smtClean="0"/>
              <a:t>-</a:t>
            </a:r>
            <a:r>
              <a:rPr lang="zh-TW" altLang="en-US" dirty="0" smtClean="0"/>
              <a:t>有被拆開的</a:t>
            </a:r>
            <a:r>
              <a:rPr lang="en-US" altLang="zh-TW" dirty="0" smtClean="0"/>
              <a:t>block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230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Compression</a:t>
            </a:r>
            <a:r>
              <a:rPr lang="zh-TW" altLang="en-US" dirty="0" smtClean="0"/>
              <a:t>就是剛剛說的</a:t>
            </a:r>
            <a:r>
              <a:rPr lang="en-US" altLang="zh-TW" dirty="0" smtClean="0"/>
              <a:t>merge</a:t>
            </a:r>
            <a:r>
              <a:rPr lang="zh-TW" altLang="en-US" dirty="0" smtClean="0"/>
              <a:t>後的產生的</a:t>
            </a:r>
            <a:r>
              <a:rPr lang="en-US" altLang="zh-TW" dirty="0" smtClean="0"/>
              <a:t>blocks</a:t>
            </a:r>
            <a:r>
              <a:rPr lang="zh-TW" altLang="en-US" dirty="0" smtClean="0"/>
              <a:t>數</a:t>
            </a:r>
            <a:r>
              <a:rPr lang="en-US" altLang="zh-TW" dirty="0" smtClean="0"/>
              <a:t>-</a:t>
            </a:r>
            <a:r>
              <a:rPr lang="zh-TW" altLang="en-US" dirty="0" smtClean="0"/>
              <a:t>有被拆開的</a:t>
            </a:r>
            <a:r>
              <a:rPr lang="en-US" altLang="zh-TW" smtClean="0"/>
              <a:t>block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8355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Compression</a:t>
            </a:r>
            <a:r>
              <a:rPr lang="zh-TW" altLang="en-US" dirty="0" smtClean="0"/>
              <a:t>就是剛剛說的</a:t>
            </a:r>
            <a:r>
              <a:rPr lang="en-US" altLang="zh-TW" dirty="0" smtClean="0"/>
              <a:t>merge</a:t>
            </a:r>
            <a:r>
              <a:rPr lang="zh-TW" altLang="en-US" dirty="0" smtClean="0"/>
              <a:t>後的產生的</a:t>
            </a:r>
            <a:r>
              <a:rPr lang="en-US" altLang="zh-TW" dirty="0" smtClean="0"/>
              <a:t>blocks</a:t>
            </a:r>
            <a:r>
              <a:rPr lang="zh-TW" altLang="en-US" dirty="0" smtClean="0"/>
              <a:t>數</a:t>
            </a:r>
            <a:r>
              <a:rPr lang="en-US" altLang="zh-TW" dirty="0" smtClean="0"/>
              <a:t>-</a:t>
            </a:r>
            <a:r>
              <a:rPr lang="zh-TW" altLang="en-US" dirty="0" smtClean="0"/>
              <a:t>有被拆開的</a:t>
            </a:r>
            <a:r>
              <a:rPr lang="en-US" altLang="zh-TW" smtClean="0"/>
              <a:t>block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6952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230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7562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7562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723F11B-EB7F-4F2C-AAA4-7901DA069D5E}" type="datetime1">
              <a:rPr lang="zh-TW" altLang="en-US" smtClean="0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16C7F-E886-4368-83F5-D5FF9289FDF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7562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ctr">
              <a:buFont typeface="Arial" panose="020B0604020202020204" pitchFamily="34" charset="0"/>
              <a:buChar char="•"/>
            </a:pPr>
            <a:endParaRPr kumimoji="1" lang="zh-TW" altLang="zh-TW" sz="1200" kern="1200" dirty="0" smtClean="0">
              <a:solidFill>
                <a:schemeClr val="tx1"/>
              </a:solidFill>
              <a:effectLst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070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fontAlgn="ctr">
              <a:buFont typeface="Arial" panose="020B0604020202020204" pitchFamily="34" charset="0"/>
              <a:buNone/>
            </a:pPr>
            <a:endParaRPr kumimoji="1" lang="zh-TW" altLang="zh-TW" sz="1200" kern="1200" dirty="0" smtClean="0">
              <a:solidFill>
                <a:schemeClr val="tx1"/>
              </a:solidFill>
              <a:effectLst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070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23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23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/>
              <a:t>target block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 紅色框起來的</a:t>
            </a:r>
            <a:r>
              <a:rPr lang="en-US" altLang="zh-TW" sz="1200" dirty="0" smtClean="0"/>
              <a:t>2</a:t>
            </a:r>
            <a:r>
              <a:rPr lang="zh-TW" altLang="en-US" sz="1200" dirty="0" smtClean="0"/>
              <a:t>個</a:t>
            </a:r>
            <a:r>
              <a:rPr lang="en-US" altLang="zh-TW" sz="1200" dirty="0" smtClean="0"/>
              <a:t>block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assistant Blocks :</a:t>
            </a:r>
            <a:r>
              <a:rPr lang="zh-TW" altLang="en-US" dirty="0" smtClean="0"/>
              <a:t> </a:t>
            </a:r>
            <a:r>
              <a:rPr lang="zh-TW" altLang="en-US" sz="1200" dirty="0" smtClean="0"/>
              <a:t>藍色框起來的</a:t>
            </a:r>
            <a:r>
              <a:rPr lang="en-US" altLang="zh-TW" sz="1200" dirty="0" smtClean="0"/>
              <a:t>2</a:t>
            </a:r>
            <a:r>
              <a:rPr lang="zh-TW" altLang="en-US" sz="1200" dirty="0" smtClean="0"/>
              <a:t>個</a:t>
            </a:r>
            <a:r>
              <a:rPr lang="en-US" altLang="zh-TW" sz="1200" dirty="0" smtClean="0"/>
              <a:t>block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230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23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230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6046BC-7915-4621-A9FA-A35EE5AFFA92}" type="datetime1">
              <a:rPr lang="zh-TW" altLang="en-US" smtClean="0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17EA-A6CF-4558-AC15-02924CA09645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401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0" lang="zh-TW" altLang="zh-TW" sz="18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6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0" lang="zh-TW" altLang="zh-TW" sz="18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3075" i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475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C9BD-28E7-46DD-B1A1-056B20BB952B}" type="datetime1">
              <a:rPr lang="zh-TW" altLang="en-US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4" y="6308725"/>
            <a:ext cx="4033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CE1F5-50B1-4CE8-8F89-A92D8288A8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854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F63C4-5796-4CB8-9246-BB7D822A9623}" type="datetime1">
              <a:rPr lang="zh-TW" altLang="en-US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2D41-EE38-41B4-9123-37E68DC212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738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34150" y="549277"/>
            <a:ext cx="1924050" cy="5394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549277"/>
            <a:ext cx="5619750" cy="53943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B784B-4654-4F10-A9FB-FDBCB380CB6E}" type="datetime1">
              <a:rPr lang="zh-TW" altLang="en-US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5790A-C389-4702-BA49-D47069D278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094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412877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7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8BDE1-78BE-476E-9A53-6EDCEB091911}" type="datetime1">
              <a:rPr lang="zh-TW" altLang="en-US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820A4-2B18-417C-BF0C-87F6A8BC3F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6806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412877"/>
            <a:ext cx="76962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C58F4-95EF-4DCE-98FD-F53871B7F89D}" type="datetime1">
              <a:rPr lang="zh-TW" altLang="en-US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EC03D-9940-487B-A213-57953C001F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913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2B58A-69F2-48AE-AEBB-6D21A13BC2C1}" type="datetime1">
              <a:rPr lang="zh-TW" altLang="en-US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1313-9710-4FC7-93C3-43BF74672E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175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A9EE8-500B-440D-B051-E71DB98E059C}" type="datetime1">
              <a:rPr lang="zh-TW" altLang="en-US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88173-3607-416C-9A43-FBC4D1CF92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265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412877"/>
            <a:ext cx="37719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7"/>
            <a:ext cx="37719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F54-BD68-4EF7-BF9B-621023BC15A8}" type="datetime1">
              <a:rPr lang="zh-TW" altLang="en-US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B6ABE-187B-4972-8083-5863B1EE3B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184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B4D7F-14A0-4436-BB8C-34BB5F33899C}" type="datetime1">
              <a:rPr lang="zh-TW" altLang="en-US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41DB4-9566-4A57-AB01-D8B3649801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634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9B379-D61D-4EB8-97AD-2C38FA4AA602}" type="datetime1">
              <a:rPr lang="zh-TW" altLang="en-US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7EEC5-EAD9-4695-B32B-DF9D675F30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74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5F4-D695-492D-8069-1573DC3488CE}" type="datetime1">
              <a:rPr lang="zh-TW" altLang="en-US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74478-76D2-4ADC-AEE7-9114CE5070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724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E210A-F546-433C-A2D7-1A884705F2DB}" type="datetime1">
              <a:rPr lang="zh-TW" altLang="en-US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1030-6E75-4C62-B78A-51EFB0908E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715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DC272-7CDF-4B3A-AFF5-2B2F70B71CA6}" type="datetime1">
              <a:rPr lang="zh-TW" altLang="en-US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5BCC-3B1A-4243-96FB-D4A046BE8E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963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12877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087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5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FE6FEB1-63CB-4C41-94AF-66AA821313E5}" type="datetime1">
              <a:rPr lang="zh-TW" altLang="en-US"/>
              <a:pPr>
                <a:defRPr/>
              </a:pPr>
              <a:t>2015/10/7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4" y="62849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5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8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5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76D347A-3B80-46CA-86FE-680372FEF8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168276" y="212725"/>
            <a:ext cx="8823325" cy="6096000"/>
            <a:chOff x="106" y="28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kumimoji="0" lang="zh-TW" altLang="zh-TW" sz="180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342900" algn="l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685800" algn="l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028700" algn="l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371600" algn="l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2325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195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165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6536" y="1666280"/>
            <a:ext cx="8343926" cy="1458515"/>
          </a:xfrm>
        </p:spPr>
        <p:txBody>
          <a:bodyPr/>
          <a:lstStyle/>
          <a:p>
            <a:r>
              <a:rPr lang="en-US" altLang="zh-TW" sz="2400" b="1" i="0" dirty="0"/>
              <a:t>Block permutations in Boolean Space to minimize TCAM for packet classification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6585" y="3708797"/>
            <a:ext cx="6561799" cy="1620441"/>
          </a:xfrm>
        </p:spPr>
        <p:txBody>
          <a:bodyPr/>
          <a:lstStyle/>
          <a:p>
            <a:pPr algn="l"/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Authors : </a:t>
            </a:r>
            <a:r>
              <a:rPr lang="en-US" altLang="zh-TW" sz="1400" b="1" dirty="0" err="1"/>
              <a:t>Rihua</a:t>
            </a:r>
            <a:r>
              <a:rPr lang="en-US" altLang="zh-TW" sz="1400" b="1" dirty="0"/>
              <a:t> Wei, Yang Xu and H. Jonathan Chao</a:t>
            </a:r>
            <a:endParaRPr lang="en-US" altLang="zh-TW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Publisher </a:t>
            </a:r>
            <a:r>
              <a:rPr lang="en-US" altLang="zh-TW" sz="1500" b="1" dirty="0">
                <a:latin typeface="Times New Roman" pitchFamily="18" charset="0"/>
                <a:cs typeface="Times New Roman" pitchFamily="18" charset="0"/>
              </a:rPr>
              <a:t>:INFOCOM, 2012 Proceedings IEEE</a:t>
            </a:r>
          </a:p>
          <a:p>
            <a:pPr algn="l"/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Presenter : Kai-</a:t>
            </a:r>
            <a:r>
              <a:rPr lang="en-US" altLang="zh-TW" sz="1500" b="1" dirty="0" err="1" smtClean="0">
                <a:latin typeface="Times New Roman" pitchFamily="18" charset="0"/>
                <a:cs typeface="Times New Roman" pitchFamily="18" charset="0"/>
              </a:rPr>
              <a:t>Hsun</a:t>
            </a:r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 Li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altLang="zh-TW" sz="1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500" b="1" dirty="0" smtClean="0">
                <a:latin typeface="Times New Roman" pitchFamily="18" charset="0"/>
                <a:cs typeface="Times New Roman" pitchFamily="18" charset="0"/>
              </a:rPr>
              <a:t>2015/10/7</a:t>
            </a:r>
            <a:endParaRPr kumimoji="0" lang="en-US" altLang="zh-TW" sz="15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18086" y="1909763"/>
            <a:ext cx="5669756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endParaRPr lang="zh-TW" altLang="en-US" sz="2100" b="1">
              <a:solidFill>
                <a:schemeClr val="tx2"/>
              </a:solidFill>
              <a:latin typeface="Arial Black" pitchFamily="34" charset="0"/>
              <a:ea typeface="標楷體" pitchFamily="65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343151" y="5595627"/>
            <a:ext cx="4470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TW" sz="1200" dirty="0"/>
              <a:t>Department of Computer Science and Information Engineering </a:t>
            </a:r>
          </a:p>
          <a:p>
            <a:pPr algn="ctr" eaLnBrk="0" hangingPunct="0"/>
            <a:r>
              <a:rPr lang="en-US" altLang="zh-TW" sz="1200" dirty="0"/>
              <a:t>National Cheng Kung University, Taiwan R.O.C.</a:t>
            </a:r>
          </a:p>
        </p:txBody>
      </p:sp>
      <p:sp>
        <p:nvSpPr>
          <p:cNvPr id="3078" name="Rectangle 2"/>
          <p:cNvSpPr txBox="1">
            <a:spLocks noChangeArrowheads="1"/>
          </p:cNvSpPr>
          <p:nvPr/>
        </p:nvSpPr>
        <p:spPr bwMode="auto">
          <a:xfrm>
            <a:off x="1358502" y="2611635"/>
            <a:ext cx="6588919" cy="51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endParaRPr lang="zh-TW" altLang="zh-TW" sz="21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56692"/>
            <a:ext cx="7696200" cy="720080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Scheme(5/8)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 smtClean="0"/>
          </a:p>
          <a:p>
            <a:pPr marL="0" indent="0">
              <a:buNone/>
            </a:pPr>
            <a:endParaRPr lang="en-US" altLang="zh-TW" kern="0" dirty="0"/>
          </a:p>
          <a:p>
            <a:pPr marL="0" indent="0">
              <a:buNone/>
            </a:pPr>
            <a:endParaRPr lang="en-US" altLang="zh-TW" kern="0" dirty="0" smtClean="0"/>
          </a:p>
          <a:p>
            <a:pPr marL="0" indent="0">
              <a:buNone/>
            </a:pPr>
            <a:endParaRPr lang="en-US" altLang="zh-TW" kern="0" dirty="0"/>
          </a:p>
          <a:p>
            <a:pPr marL="0" indent="0">
              <a:buNone/>
            </a:pPr>
            <a:endParaRPr lang="en-US" altLang="zh-TW" kern="0" dirty="0" smtClean="0"/>
          </a:p>
          <a:p>
            <a:pPr marL="0" indent="0">
              <a:buNone/>
            </a:pPr>
            <a:endParaRPr lang="en-US" altLang="zh-TW" kern="0" dirty="0"/>
          </a:p>
          <a:p>
            <a:pPr marL="0" indent="0">
              <a:buNone/>
            </a:pPr>
            <a:endParaRPr lang="en-US" altLang="zh-TW" kern="0" dirty="0" smtClean="0"/>
          </a:p>
          <a:p>
            <a:pPr marL="0" indent="0">
              <a:buNone/>
            </a:pPr>
            <a:endParaRPr lang="en-US" altLang="zh-TW" kern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9" y="1376772"/>
            <a:ext cx="4356484" cy="48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64088" y="3223052"/>
            <a:ext cx="280828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 err="1"/>
              <a:t>Wp</a:t>
            </a:r>
            <a:r>
              <a:rPr lang="en-US" altLang="zh-TW" dirty="0"/>
              <a:t> : assistant block size</a:t>
            </a:r>
          </a:p>
          <a:p>
            <a:pPr>
              <a:spcBef>
                <a:spcPct val="50000"/>
              </a:spcBef>
            </a:pPr>
            <a:r>
              <a:rPr lang="en-US" altLang="zh-TW" dirty="0" smtClean="0"/>
              <a:t>target </a:t>
            </a:r>
            <a:r>
              <a:rPr lang="en-US" altLang="zh-TW" dirty="0"/>
              <a:t>: target block</a:t>
            </a:r>
          </a:p>
          <a:p>
            <a:pPr>
              <a:spcBef>
                <a:spcPct val="50000"/>
              </a:spcBef>
            </a:pPr>
            <a:r>
              <a:rPr lang="en-US" altLang="zh-TW" dirty="0" smtClean="0"/>
              <a:t>perm </a:t>
            </a:r>
            <a:r>
              <a:rPr lang="en-US" altLang="zh-TW" dirty="0"/>
              <a:t>: permutation</a:t>
            </a:r>
          </a:p>
        </p:txBody>
      </p:sp>
    </p:spTree>
    <p:extLst>
      <p:ext uri="{BB962C8B-B14F-4D97-AF65-F5344CB8AC3E}">
        <p14:creationId xmlns:p14="http://schemas.microsoft.com/office/powerpoint/2010/main" val="34551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56692"/>
            <a:ext cx="7696200" cy="720080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Scheme(6/8)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National Cheng Kung University CSIE Computer &amp; Internet Architecture Lab 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i="1" dirty="0" smtClean="0">
                <a:solidFill>
                  <a:srgbClr val="FF0000"/>
                </a:solidFill>
              </a:rPr>
              <a:t>1.GET_TARGET</a:t>
            </a:r>
            <a:r>
              <a:rPr lang="en-US" altLang="zh-TW" sz="2400" dirty="0" smtClean="0"/>
              <a:t> : Try to find out all possible targets.</a:t>
            </a:r>
          </a:p>
          <a:p>
            <a:pPr marL="0" indent="0">
              <a:buNone/>
            </a:pPr>
            <a:r>
              <a:rPr lang="en-US" altLang="zh-TW" sz="2400" i="1" dirty="0">
                <a:solidFill>
                  <a:srgbClr val="FF0000"/>
                </a:solidFill>
              </a:rPr>
              <a:t>2.EVAL_PERM</a:t>
            </a:r>
            <a:r>
              <a:rPr lang="en-US" altLang="zh-TW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/>
              <a:t>:Have two tasks.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2025" dirty="0"/>
              <a:t>Search all possible permutations for the targets.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2025" dirty="0"/>
              <a:t>Determine if these permutations are worth performing.</a:t>
            </a:r>
            <a:endParaRPr lang="en-US" altLang="zh-TW" sz="2025" kern="0" dirty="0"/>
          </a:p>
          <a:p>
            <a:pPr marL="0" indent="0">
              <a:buNone/>
            </a:pPr>
            <a:endParaRPr lang="en-US" altLang="zh-TW" sz="24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0948"/>
            <a:ext cx="5076564" cy="285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81729" y="3465004"/>
            <a:ext cx="36353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dirty="0"/>
              <a:t>Select the “best” one to perform : </a:t>
            </a:r>
            <a:r>
              <a:rPr lang="en-US" altLang="zh-TW" dirty="0">
                <a:solidFill>
                  <a:srgbClr val="3333FF"/>
                </a:solidFill>
              </a:rPr>
              <a:t>the number of blocks </a:t>
            </a:r>
            <a:r>
              <a:rPr lang="en-US" altLang="zh-TW" dirty="0" smtClean="0">
                <a:solidFill>
                  <a:srgbClr val="3333FF"/>
                </a:solidFill>
              </a:rPr>
              <a:t>reduced(r) </a:t>
            </a:r>
            <a:r>
              <a:rPr lang="en-US" altLang="zh-TW" dirty="0">
                <a:solidFill>
                  <a:srgbClr val="3333FF"/>
                </a:solidFill>
              </a:rPr>
              <a:t>minus the number of new blocks caused by the splitting of existing </a:t>
            </a:r>
            <a:r>
              <a:rPr lang="en-US" altLang="zh-TW" dirty="0" smtClean="0">
                <a:solidFill>
                  <a:srgbClr val="3333FF"/>
                </a:solidFill>
              </a:rPr>
              <a:t>blocks(s).</a:t>
            </a:r>
          </a:p>
          <a:p>
            <a:r>
              <a:rPr lang="en-US" altLang="zh-TW" dirty="0" smtClean="0">
                <a:solidFill>
                  <a:srgbClr val="3333FF"/>
                </a:solidFill>
              </a:rPr>
              <a:t>=&gt;r-s</a:t>
            </a:r>
            <a:endParaRPr lang="en-US" altLang="zh-TW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56692"/>
            <a:ext cx="7696200" cy="720080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Scheme(7/8)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  <a:latin typeface="Franklin Gothic Book" pitchFamily="34" charset="0"/>
              </a:rPr>
              <a:t>3. </a:t>
            </a:r>
            <a:r>
              <a:rPr lang="en-US" altLang="zh-TW" sz="2400" i="1" dirty="0">
                <a:solidFill>
                  <a:srgbClr val="FF0000"/>
                </a:solidFill>
                <a:latin typeface="Franklin Gothic Book" pitchFamily="34" charset="0"/>
              </a:rPr>
              <a:t>PERFORM </a:t>
            </a:r>
            <a:r>
              <a:rPr lang="en-US" altLang="zh-TW" sz="2400" i="1" dirty="0">
                <a:latin typeface="Franklin Gothic Book" pitchFamily="34" charset="0"/>
              </a:rPr>
              <a:t>:</a:t>
            </a:r>
            <a:r>
              <a:rPr lang="en-US" altLang="zh-TW" sz="2400" dirty="0">
                <a:latin typeface="Franklin Gothic Book" pitchFamily="34" charset="0"/>
              </a:rPr>
              <a:t> perform the permutation that has </a:t>
            </a:r>
            <a:r>
              <a:rPr lang="en-US" altLang="zh-TW" sz="2400" dirty="0" smtClean="0">
                <a:latin typeface="Franklin Gothic Book" pitchFamily="34" charset="0"/>
              </a:rPr>
              <a:t>been 			selected </a:t>
            </a:r>
            <a:r>
              <a:rPr lang="en-US" altLang="zh-TW" sz="2400" dirty="0">
                <a:latin typeface="Franklin Gothic Book" pitchFamily="34" charset="0"/>
              </a:rPr>
              <a:t>in the step of EVAL_PERM to </a:t>
            </a:r>
            <a:r>
              <a:rPr lang="en-US" altLang="zh-TW" sz="2400" dirty="0" smtClean="0">
                <a:latin typeface="Franklin Gothic Book" pitchFamily="34" charset="0"/>
              </a:rPr>
              <a:t>			merge </a:t>
            </a:r>
            <a:r>
              <a:rPr lang="en-US" altLang="zh-TW" sz="2400" dirty="0">
                <a:latin typeface="Franklin Gothic Book" pitchFamily="34" charset="0"/>
              </a:rPr>
              <a:t>the </a:t>
            </a:r>
            <a:r>
              <a:rPr lang="en-US" altLang="zh-TW" sz="2400" dirty="0" smtClean="0">
                <a:latin typeface="Franklin Gothic Book" pitchFamily="34" charset="0"/>
              </a:rPr>
              <a:t>target </a:t>
            </a:r>
            <a:r>
              <a:rPr lang="en-US" altLang="zh-TW" sz="2400" dirty="0">
                <a:latin typeface="Franklin Gothic Book" pitchFamily="34" charset="0"/>
              </a:rPr>
              <a:t>blocks.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8" y="2600908"/>
            <a:ext cx="87534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1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56692"/>
            <a:ext cx="7696200" cy="720080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Scheme(7/8)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537961"/>
              </p:ext>
            </p:extLst>
          </p:nvPr>
        </p:nvGraphicFramePr>
        <p:xfrm>
          <a:off x="1127230" y="2098311"/>
          <a:ext cx="2520280" cy="18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070"/>
                <a:gridCol w="630070"/>
                <a:gridCol w="630070"/>
                <a:gridCol w="630070"/>
              </a:tblGrid>
              <a:tr h="45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1503282" y="4384628"/>
            <a:ext cx="165618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B1: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0000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Accept</a:t>
            </a:r>
          </a:p>
          <a:p>
            <a:r>
              <a:rPr lang="en-US" altLang="zh-TW" sz="1400" dirty="0" smtClean="0"/>
              <a:t>B2: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00</a:t>
            </a:r>
            <a:r>
              <a:rPr lang="en-US" altLang="zh-TW" sz="1400" dirty="0"/>
              <a:t>1</a:t>
            </a:r>
            <a:r>
              <a:rPr lang="en-US" altLang="zh-TW" sz="1400" dirty="0" smtClean="0"/>
              <a:t>1 </a:t>
            </a:r>
            <a:r>
              <a:rPr lang="en-US" altLang="zh-TW" sz="1400" dirty="0"/>
              <a:t>Accept</a:t>
            </a:r>
            <a:endParaRPr lang="en-US" altLang="zh-TW" sz="1400" dirty="0" smtClean="0"/>
          </a:p>
          <a:p>
            <a:r>
              <a:rPr lang="en-US" altLang="zh-TW" sz="1400" dirty="0" smtClean="0"/>
              <a:t>B6: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11</a:t>
            </a:r>
            <a:r>
              <a:rPr lang="zh-TW" altLang="en-US" sz="1400" dirty="0" smtClean="0"/>
              <a:t>*</a:t>
            </a:r>
            <a:r>
              <a:rPr lang="en-US" altLang="zh-TW" sz="1400" dirty="0" smtClean="0"/>
              <a:t>0 </a:t>
            </a:r>
            <a:r>
              <a:rPr lang="en-US" altLang="zh-TW" sz="1400" dirty="0"/>
              <a:t>Accept</a:t>
            </a:r>
            <a:endParaRPr lang="en-US" altLang="zh-TW" sz="1400" dirty="0" smtClean="0"/>
          </a:p>
          <a:p>
            <a:r>
              <a:rPr lang="en-US" altLang="zh-TW" sz="1400" dirty="0" smtClean="0"/>
              <a:t>B5:</a:t>
            </a:r>
            <a:r>
              <a:rPr lang="zh-TW" altLang="en-US" sz="1400" dirty="0" smtClean="0"/>
              <a:t> ****   </a:t>
            </a:r>
            <a:r>
              <a:rPr lang="en-US" altLang="zh-TW" sz="1400" dirty="0" smtClean="0"/>
              <a:t>Deny</a:t>
            </a:r>
            <a:endParaRPr lang="zh-TW" altLang="en-US" sz="1400" dirty="0"/>
          </a:p>
        </p:txBody>
      </p:sp>
      <p:cxnSp>
        <p:nvCxnSpPr>
          <p:cNvPr id="38" name="直線接點 37"/>
          <p:cNvCxnSpPr/>
          <p:nvPr/>
        </p:nvCxnSpPr>
        <p:spPr>
          <a:xfrm flipH="1" flipV="1">
            <a:off x="699510" y="1738271"/>
            <a:ext cx="432048" cy="395654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852172" y="1628321"/>
            <a:ext cx="540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/>
              <a:t>wx</a:t>
            </a:r>
            <a:endParaRPr lang="zh-TW" altLang="en-US" sz="14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582142" y="1774314"/>
            <a:ext cx="540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/>
              <a:t>yz</a:t>
            </a:r>
            <a:endParaRPr lang="zh-TW" altLang="en-US" sz="1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648571" y="3522541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</a:t>
            </a:r>
            <a:endParaRPr lang="zh-TW" altLang="en-US" sz="14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1275574" y="1828738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00</a:t>
            </a:r>
            <a:endParaRPr lang="zh-TW" altLang="en-US" sz="1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648574" y="2232454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00</a:t>
            </a:r>
            <a:endParaRPr lang="zh-TW" altLang="en-US" sz="14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1864064" y="1828738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01</a:t>
            </a:r>
            <a:endParaRPr lang="zh-TW" altLang="en-US" sz="14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648573" y="2610496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01</a:t>
            </a:r>
            <a:endParaRPr lang="zh-TW" altLang="en-US" sz="1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2512136" y="1828738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11</a:t>
            </a:r>
            <a:endParaRPr lang="zh-TW" altLang="en-US" sz="1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648572" y="3060837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11</a:t>
            </a:r>
            <a:endParaRPr lang="zh-TW" altLang="en-US" sz="14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3124204" y="1828738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</a:t>
            </a:r>
            <a:endParaRPr lang="zh-TW" altLang="en-US" sz="14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1334948" y="402859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Classifier 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1475656" y="1412877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Table 1</a:t>
            </a:r>
            <a:endParaRPr lang="zh-TW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1275574" y="2133925"/>
            <a:ext cx="2255825" cy="322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1275573" y="2608163"/>
            <a:ext cx="2255825" cy="322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4283968" y="2636912"/>
            <a:ext cx="504056" cy="28083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4" name="表格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856920"/>
              </p:ext>
            </p:extLst>
          </p:nvPr>
        </p:nvGraphicFramePr>
        <p:xfrm>
          <a:off x="6012160" y="2384494"/>
          <a:ext cx="2520280" cy="18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070"/>
                <a:gridCol w="630070"/>
                <a:gridCol w="630070"/>
                <a:gridCol w="630070"/>
              </a:tblGrid>
              <a:tr h="45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5" name="直線接點 54"/>
          <p:cNvCxnSpPr/>
          <p:nvPr/>
        </p:nvCxnSpPr>
        <p:spPr>
          <a:xfrm flipH="1" flipV="1">
            <a:off x="5584440" y="2024454"/>
            <a:ext cx="432048" cy="395654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/>
          <p:cNvSpPr txBox="1"/>
          <p:nvPr/>
        </p:nvSpPr>
        <p:spPr>
          <a:xfrm>
            <a:off x="5737102" y="1914504"/>
            <a:ext cx="540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/>
              <a:t>wx</a:t>
            </a:r>
            <a:endParaRPr lang="zh-TW" altLang="en-US" sz="14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5467072" y="2060497"/>
            <a:ext cx="540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/>
              <a:t>yz</a:t>
            </a:r>
            <a:endParaRPr lang="zh-TW" altLang="en-US" sz="14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5533501" y="3808724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</a:t>
            </a:r>
            <a:endParaRPr lang="zh-TW" altLang="en-US" sz="14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6160504" y="2114921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00</a:t>
            </a:r>
            <a:endParaRPr lang="zh-TW" altLang="en-US" sz="14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5533504" y="2518637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00</a:t>
            </a:r>
            <a:endParaRPr lang="zh-TW" altLang="en-US" sz="1400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6748994" y="2114921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01</a:t>
            </a:r>
            <a:endParaRPr lang="zh-TW" altLang="en-US" sz="1400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5533503" y="2896679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01</a:t>
            </a:r>
            <a:endParaRPr lang="zh-TW" altLang="en-US" sz="1400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7397066" y="2114921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11</a:t>
            </a:r>
            <a:endParaRPr lang="zh-TW" altLang="en-US" sz="140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5533502" y="3347020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11</a:t>
            </a:r>
            <a:endParaRPr lang="zh-TW" altLang="en-US" sz="1400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8009134" y="2114921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</a:t>
            </a:r>
            <a:endParaRPr lang="zh-TW" altLang="en-US" sz="1400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6264726" y="4656213"/>
            <a:ext cx="165618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B6:</a:t>
            </a:r>
            <a:r>
              <a:rPr lang="zh-TW" altLang="en-US" sz="1400" dirty="0" smtClean="0"/>
              <a:t> </a:t>
            </a:r>
            <a:r>
              <a:rPr lang="en-US" altLang="zh-TW" sz="1400" dirty="0" smtClean="0">
                <a:solidFill>
                  <a:srgbClr val="FF0000"/>
                </a:solidFill>
              </a:rPr>
              <a:t>1100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Accept</a:t>
            </a:r>
          </a:p>
          <a:p>
            <a:r>
              <a:rPr lang="en-US" altLang="zh-TW" sz="1400" dirty="0"/>
              <a:t>B6:</a:t>
            </a:r>
            <a:r>
              <a:rPr lang="zh-TW" altLang="en-US" sz="1400" dirty="0"/>
              <a:t> </a:t>
            </a:r>
            <a:r>
              <a:rPr lang="en-US" altLang="zh-TW" sz="1400" dirty="0" smtClean="0">
                <a:solidFill>
                  <a:srgbClr val="FF0000"/>
                </a:solidFill>
              </a:rPr>
              <a:t>1101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Accept</a:t>
            </a:r>
          </a:p>
          <a:p>
            <a:r>
              <a:rPr lang="en-US" altLang="zh-TW" sz="1400" dirty="0" smtClean="0"/>
              <a:t>B7:</a:t>
            </a:r>
            <a:r>
              <a:rPr lang="zh-TW" altLang="en-US" sz="1400" dirty="0" smtClean="0"/>
              <a:t> </a:t>
            </a:r>
            <a:r>
              <a:rPr lang="en-US" altLang="zh-TW" sz="1400" dirty="0" smtClean="0">
                <a:solidFill>
                  <a:srgbClr val="0000FF"/>
                </a:solidFill>
              </a:rPr>
              <a:t>00</a:t>
            </a:r>
            <a:r>
              <a:rPr lang="zh-TW" altLang="en-US" sz="1400" dirty="0" smtClean="0">
                <a:solidFill>
                  <a:srgbClr val="0000FF"/>
                </a:solidFill>
              </a:rPr>
              <a:t>*</a:t>
            </a:r>
            <a:r>
              <a:rPr lang="en-US" altLang="zh-TW" sz="1400" dirty="0" smtClean="0">
                <a:solidFill>
                  <a:srgbClr val="0000FF"/>
                </a:solidFill>
              </a:rPr>
              <a:t>1</a:t>
            </a:r>
            <a:r>
              <a:rPr lang="en-US" altLang="zh-TW" sz="1400" dirty="0" smtClean="0"/>
              <a:t> </a:t>
            </a:r>
            <a:r>
              <a:rPr lang="en-US" altLang="zh-TW" sz="1400" dirty="0"/>
              <a:t>Accept</a:t>
            </a:r>
            <a:endParaRPr lang="en-US" altLang="zh-TW" sz="1400" dirty="0" smtClean="0"/>
          </a:p>
          <a:p>
            <a:r>
              <a:rPr lang="en-US" altLang="zh-TW" sz="1400" dirty="0" smtClean="0"/>
              <a:t>B5:</a:t>
            </a:r>
            <a:r>
              <a:rPr lang="zh-TW" altLang="en-US" sz="1400" dirty="0" smtClean="0"/>
              <a:t> ****   </a:t>
            </a:r>
            <a:r>
              <a:rPr lang="en-US" altLang="zh-TW" sz="1400" dirty="0" smtClean="0"/>
              <a:t>Deny</a:t>
            </a:r>
            <a:endParaRPr lang="zh-TW" altLang="en-US" sz="14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6628556" y="1690490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Table 1</a:t>
            </a:r>
            <a:endParaRPr lang="zh-TW" altLang="en-US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6289589" y="429976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Classifier 1</a:t>
            </a:r>
            <a:endParaRPr lang="zh-TW" altLang="en-US" dirty="0"/>
          </a:p>
        </p:txBody>
      </p:sp>
      <p:cxnSp>
        <p:nvCxnSpPr>
          <p:cNvPr id="69" name="直線單箭頭接點 68"/>
          <p:cNvCxnSpPr/>
          <p:nvPr/>
        </p:nvCxnSpPr>
        <p:spPr>
          <a:xfrm>
            <a:off x="3779912" y="3347020"/>
            <a:ext cx="175358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/>
          <p:cNvSpPr txBox="1"/>
          <p:nvPr/>
        </p:nvSpPr>
        <p:spPr>
          <a:xfrm>
            <a:off x="3779912" y="2813570"/>
            <a:ext cx="16561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Exchange row</a:t>
            </a:r>
          </a:p>
          <a:p>
            <a:pPr algn="ctr"/>
            <a:r>
              <a:rPr lang="en-US" altLang="zh-TW" sz="1400" dirty="0" smtClean="0"/>
              <a:t>01 and 11</a:t>
            </a:r>
            <a:endParaRPr lang="zh-TW" altLang="en-US" sz="1400" dirty="0"/>
          </a:p>
        </p:txBody>
      </p:sp>
      <p:sp>
        <p:nvSpPr>
          <p:cNvPr id="77" name="矩形 76"/>
          <p:cNvSpPr/>
          <p:nvPr/>
        </p:nvSpPr>
        <p:spPr>
          <a:xfrm>
            <a:off x="6181574" y="2894217"/>
            <a:ext cx="305555" cy="7605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文字方塊 50"/>
          <p:cNvSpPr txBox="1"/>
          <p:nvPr/>
        </p:nvSpPr>
        <p:spPr>
          <a:xfrm>
            <a:off x="3851920" y="556026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1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05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2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68" grpId="0"/>
      <p:bldP spid="70" grpId="0"/>
      <p:bldP spid="77" grpId="0" animBg="1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56692"/>
            <a:ext cx="7696200" cy="720080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Scheme(7/8)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30" name="表格 29"/>
          <p:cNvGraphicFramePr>
            <a:graphicFrameLocks noGrp="1"/>
          </p:cNvGraphicFramePr>
          <p:nvPr>
            <p:extLst/>
          </p:nvPr>
        </p:nvGraphicFramePr>
        <p:xfrm>
          <a:off x="1127230" y="2098311"/>
          <a:ext cx="2520280" cy="18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070"/>
                <a:gridCol w="630070"/>
                <a:gridCol w="630070"/>
                <a:gridCol w="630070"/>
              </a:tblGrid>
              <a:tr h="45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1503282" y="4384628"/>
            <a:ext cx="165618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B1: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0000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Accept</a:t>
            </a:r>
          </a:p>
          <a:p>
            <a:r>
              <a:rPr lang="en-US" altLang="zh-TW" sz="1400" dirty="0" smtClean="0"/>
              <a:t>B2: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00</a:t>
            </a:r>
            <a:r>
              <a:rPr lang="en-US" altLang="zh-TW" sz="1400" dirty="0"/>
              <a:t>1</a:t>
            </a:r>
            <a:r>
              <a:rPr lang="en-US" altLang="zh-TW" sz="1400" dirty="0" smtClean="0"/>
              <a:t>1 </a:t>
            </a:r>
            <a:r>
              <a:rPr lang="en-US" altLang="zh-TW" sz="1400" dirty="0"/>
              <a:t>Accept</a:t>
            </a:r>
            <a:endParaRPr lang="en-US" altLang="zh-TW" sz="1400" dirty="0" smtClean="0"/>
          </a:p>
          <a:p>
            <a:r>
              <a:rPr lang="en-US" altLang="zh-TW" sz="1400" dirty="0" smtClean="0"/>
              <a:t>B6: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11</a:t>
            </a:r>
            <a:r>
              <a:rPr lang="zh-TW" altLang="en-US" sz="1400" dirty="0" smtClean="0"/>
              <a:t>*</a:t>
            </a:r>
            <a:r>
              <a:rPr lang="en-US" altLang="zh-TW" sz="1400" dirty="0" smtClean="0"/>
              <a:t>0 </a:t>
            </a:r>
            <a:r>
              <a:rPr lang="en-US" altLang="zh-TW" sz="1400" dirty="0"/>
              <a:t>Accept</a:t>
            </a:r>
            <a:endParaRPr lang="en-US" altLang="zh-TW" sz="1400" dirty="0" smtClean="0"/>
          </a:p>
          <a:p>
            <a:r>
              <a:rPr lang="en-US" altLang="zh-TW" sz="1400" dirty="0" smtClean="0"/>
              <a:t>B5:</a:t>
            </a:r>
            <a:r>
              <a:rPr lang="zh-TW" altLang="en-US" sz="1400" dirty="0" smtClean="0"/>
              <a:t> ****   </a:t>
            </a:r>
            <a:r>
              <a:rPr lang="en-US" altLang="zh-TW" sz="1400" dirty="0" smtClean="0"/>
              <a:t>Deny</a:t>
            </a:r>
            <a:endParaRPr lang="zh-TW" altLang="en-US" sz="1400" dirty="0"/>
          </a:p>
        </p:txBody>
      </p:sp>
      <p:cxnSp>
        <p:nvCxnSpPr>
          <p:cNvPr id="38" name="直線接點 37"/>
          <p:cNvCxnSpPr/>
          <p:nvPr/>
        </p:nvCxnSpPr>
        <p:spPr>
          <a:xfrm flipH="1" flipV="1">
            <a:off x="699510" y="1738271"/>
            <a:ext cx="432048" cy="395654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852172" y="1628321"/>
            <a:ext cx="540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/>
              <a:t>wx</a:t>
            </a:r>
            <a:endParaRPr lang="zh-TW" altLang="en-US" sz="1400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582142" y="1774314"/>
            <a:ext cx="540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/>
              <a:t>yz</a:t>
            </a:r>
            <a:endParaRPr lang="zh-TW" altLang="en-US" sz="1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648571" y="3522541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</a:t>
            </a:r>
            <a:endParaRPr lang="zh-TW" altLang="en-US" sz="14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1275574" y="1828738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00</a:t>
            </a:r>
            <a:endParaRPr lang="zh-TW" altLang="en-US" sz="1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648574" y="2232454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00</a:t>
            </a:r>
            <a:endParaRPr lang="zh-TW" altLang="en-US" sz="14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1864064" y="1828738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01</a:t>
            </a:r>
            <a:endParaRPr lang="zh-TW" altLang="en-US" sz="14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648573" y="2610496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01</a:t>
            </a:r>
            <a:endParaRPr lang="zh-TW" altLang="en-US" sz="1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2512136" y="1828738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11</a:t>
            </a:r>
            <a:endParaRPr lang="zh-TW" altLang="en-US" sz="1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648572" y="3060837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11</a:t>
            </a:r>
            <a:endParaRPr lang="zh-TW" altLang="en-US" sz="14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3124204" y="1828738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</a:t>
            </a:r>
            <a:endParaRPr lang="zh-TW" altLang="en-US" sz="14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1334948" y="402859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Classifier 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1475656" y="1412877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Table 1</a:t>
            </a:r>
            <a:endParaRPr lang="zh-TW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1275574" y="2133925"/>
            <a:ext cx="2255825" cy="322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1225180" y="3513606"/>
            <a:ext cx="2255825" cy="322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4283968" y="2636912"/>
            <a:ext cx="504056" cy="28083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4" name="表格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65884"/>
              </p:ext>
            </p:extLst>
          </p:nvPr>
        </p:nvGraphicFramePr>
        <p:xfrm>
          <a:off x="6012160" y="2384494"/>
          <a:ext cx="2520280" cy="18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070"/>
                <a:gridCol w="630070"/>
                <a:gridCol w="630070"/>
                <a:gridCol w="630070"/>
              </a:tblGrid>
              <a:tr h="45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5" name="直線接點 54"/>
          <p:cNvCxnSpPr/>
          <p:nvPr/>
        </p:nvCxnSpPr>
        <p:spPr>
          <a:xfrm flipH="1" flipV="1">
            <a:off x="5584440" y="2024454"/>
            <a:ext cx="432048" cy="395654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/>
          <p:cNvSpPr txBox="1"/>
          <p:nvPr/>
        </p:nvSpPr>
        <p:spPr>
          <a:xfrm>
            <a:off x="5737102" y="1914504"/>
            <a:ext cx="540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/>
              <a:t>wx</a:t>
            </a:r>
            <a:endParaRPr lang="zh-TW" altLang="en-US" sz="14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5467072" y="2060497"/>
            <a:ext cx="540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/>
              <a:t>yz</a:t>
            </a:r>
            <a:endParaRPr lang="zh-TW" altLang="en-US" sz="14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5533501" y="3808724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</a:t>
            </a:r>
            <a:endParaRPr lang="zh-TW" altLang="en-US" sz="14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6160504" y="2114921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00</a:t>
            </a:r>
            <a:endParaRPr lang="zh-TW" altLang="en-US" sz="14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5533504" y="2518637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00</a:t>
            </a:r>
            <a:endParaRPr lang="zh-TW" altLang="en-US" sz="1400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6748994" y="2114921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01</a:t>
            </a:r>
            <a:endParaRPr lang="zh-TW" altLang="en-US" sz="1400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5533503" y="2896679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01</a:t>
            </a:r>
            <a:endParaRPr lang="zh-TW" altLang="en-US" sz="1400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7397066" y="2114921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11</a:t>
            </a:r>
            <a:endParaRPr lang="zh-TW" altLang="en-US" sz="140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5533502" y="3347020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11</a:t>
            </a:r>
            <a:endParaRPr lang="zh-TW" altLang="en-US" sz="1400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8009134" y="2114921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</a:t>
            </a:r>
            <a:endParaRPr lang="zh-TW" altLang="en-US" sz="1400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6264726" y="4656213"/>
            <a:ext cx="165618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B6:</a:t>
            </a:r>
            <a:r>
              <a:rPr lang="zh-TW" altLang="en-US" sz="1400" dirty="0" smtClean="0"/>
              <a:t> </a:t>
            </a:r>
            <a:r>
              <a:rPr lang="en-US" altLang="zh-TW" sz="1400" dirty="0" smtClean="0">
                <a:solidFill>
                  <a:srgbClr val="00B050"/>
                </a:solidFill>
              </a:rPr>
              <a:t>11</a:t>
            </a:r>
            <a:r>
              <a:rPr lang="zh-TW" altLang="en-US" sz="1400" dirty="0" smtClean="0">
                <a:solidFill>
                  <a:srgbClr val="00B050"/>
                </a:solidFill>
              </a:rPr>
              <a:t>*</a:t>
            </a:r>
            <a:r>
              <a:rPr lang="en-US" altLang="zh-TW" sz="1400" dirty="0" smtClean="0">
                <a:solidFill>
                  <a:srgbClr val="00B050"/>
                </a:solidFill>
              </a:rPr>
              <a:t>0</a:t>
            </a:r>
            <a:r>
              <a:rPr lang="zh-TW" altLang="en-US" sz="1400" dirty="0" smtClean="0">
                <a:solidFill>
                  <a:srgbClr val="92D050"/>
                </a:solidFill>
              </a:rPr>
              <a:t> </a:t>
            </a:r>
            <a:r>
              <a:rPr lang="en-US" altLang="zh-TW" sz="1400" dirty="0" smtClean="0"/>
              <a:t>Accept</a:t>
            </a:r>
          </a:p>
          <a:p>
            <a:r>
              <a:rPr lang="en-US" altLang="zh-TW" sz="1400" dirty="0" smtClean="0"/>
              <a:t>B7:</a:t>
            </a:r>
            <a:r>
              <a:rPr lang="zh-TW" altLang="en-US" sz="1400" dirty="0" smtClean="0"/>
              <a:t> </a:t>
            </a:r>
            <a:r>
              <a:rPr lang="en-US" altLang="zh-TW" sz="1400" dirty="0" smtClean="0">
                <a:solidFill>
                  <a:srgbClr val="0000FF"/>
                </a:solidFill>
              </a:rPr>
              <a:t>00</a:t>
            </a:r>
            <a:r>
              <a:rPr lang="zh-TW" altLang="en-US" sz="1400" dirty="0" smtClean="0">
                <a:solidFill>
                  <a:srgbClr val="0000FF"/>
                </a:solidFill>
              </a:rPr>
              <a:t>*</a:t>
            </a:r>
            <a:r>
              <a:rPr lang="en-US" altLang="zh-TW" sz="1400" dirty="0" smtClean="0">
                <a:solidFill>
                  <a:srgbClr val="0000FF"/>
                </a:solidFill>
              </a:rPr>
              <a:t>1</a:t>
            </a:r>
            <a:r>
              <a:rPr lang="en-US" altLang="zh-TW" sz="1400" dirty="0" smtClean="0"/>
              <a:t> </a:t>
            </a:r>
            <a:r>
              <a:rPr lang="en-US" altLang="zh-TW" sz="1400" dirty="0"/>
              <a:t>Accept</a:t>
            </a:r>
            <a:endParaRPr lang="en-US" altLang="zh-TW" sz="1400" dirty="0" smtClean="0"/>
          </a:p>
          <a:p>
            <a:r>
              <a:rPr lang="en-US" altLang="zh-TW" sz="1400" dirty="0" smtClean="0"/>
              <a:t>B5:</a:t>
            </a:r>
            <a:r>
              <a:rPr lang="zh-TW" altLang="en-US" sz="1400" dirty="0" smtClean="0"/>
              <a:t> ****   </a:t>
            </a:r>
            <a:r>
              <a:rPr lang="en-US" altLang="zh-TW" sz="1400" dirty="0" smtClean="0"/>
              <a:t>Deny</a:t>
            </a:r>
            <a:endParaRPr lang="zh-TW" altLang="en-US" sz="14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6628556" y="1690490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Table 1</a:t>
            </a:r>
            <a:endParaRPr lang="zh-TW" altLang="en-US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6289589" y="429976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Classifier 1</a:t>
            </a:r>
            <a:endParaRPr lang="zh-TW" altLang="en-US" dirty="0"/>
          </a:p>
        </p:txBody>
      </p:sp>
      <p:cxnSp>
        <p:nvCxnSpPr>
          <p:cNvPr id="69" name="直線單箭頭接點 68"/>
          <p:cNvCxnSpPr/>
          <p:nvPr/>
        </p:nvCxnSpPr>
        <p:spPr>
          <a:xfrm>
            <a:off x="3779912" y="3347020"/>
            <a:ext cx="175358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/>
          <p:cNvSpPr txBox="1"/>
          <p:nvPr/>
        </p:nvSpPr>
        <p:spPr>
          <a:xfrm>
            <a:off x="3779912" y="2813570"/>
            <a:ext cx="16561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Exchange row</a:t>
            </a:r>
          </a:p>
          <a:p>
            <a:pPr algn="ctr"/>
            <a:r>
              <a:rPr lang="en-US" altLang="zh-TW" sz="1400" dirty="0" smtClean="0"/>
              <a:t>00 and 10</a:t>
            </a:r>
            <a:endParaRPr lang="zh-TW" altLang="en-US" sz="1400" dirty="0"/>
          </a:p>
        </p:txBody>
      </p:sp>
      <p:sp>
        <p:nvSpPr>
          <p:cNvPr id="77" name="矩形 76"/>
          <p:cNvSpPr/>
          <p:nvPr/>
        </p:nvSpPr>
        <p:spPr>
          <a:xfrm>
            <a:off x="6181574" y="2894217"/>
            <a:ext cx="305555" cy="7605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文字方塊 50"/>
          <p:cNvSpPr txBox="1"/>
          <p:nvPr/>
        </p:nvSpPr>
        <p:spPr>
          <a:xfrm>
            <a:off x="3851920" y="556026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1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00B050"/>
                </a:solidFill>
              </a:rPr>
              <a:t>0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/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15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2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68" grpId="0"/>
      <p:bldP spid="70" grpId="0"/>
      <p:bldP spid="77" grpId="0" animBg="1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56692"/>
            <a:ext cx="7696200" cy="720080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Scheme(8/8)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 smtClean="0"/>
          </a:p>
          <a:p>
            <a:pPr marL="0" indent="0">
              <a:buNone/>
            </a:pPr>
            <a:endParaRPr lang="en-US" altLang="zh-TW" kern="0" dirty="0"/>
          </a:p>
          <a:p>
            <a:pPr marL="0" indent="0">
              <a:buNone/>
            </a:pPr>
            <a:endParaRPr lang="en-US" altLang="zh-TW" kern="0" dirty="0" smtClean="0"/>
          </a:p>
          <a:p>
            <a:pPr marL="0" indent="0">
              <a:buNone/>
            </a:pPr>
            <a:endParaRPr lang="en-US" altLang="zh-TW" kern="0" dirty="0"/>
          </a:p>
          <a:p>
            <a:pPr marL="0" indent="0">
              <a:buNone/>
            </a:pPr>
            <a:endParaRPr lang="en-US" altLang="zh-TW" kern="0" dirty="0" smtClean="0"/>
          </a:p>
          <a:p>
            <a:pPr marL="0" indent="0">
              <a:buNone/>
            </a:pPr>
            <a:endParaRPr lang="en-US" altLang="zh-TW" kern="0" dirty="0"/>
          </a:p>
          <a:p>
            <a:pPr marL="0" indent="0">
              <a:buNone/>
            </a:pPr>
            <a:endParaRPr lang="en-US" altLang="zh-TW" kern="0" dirty="0" smtClean="0"/>
          </a:p>
          <a:p>
            <a:pPr marL="0" indent="0">
              <a:buNone/>
            </a:pPr>
            <a:endParaRPr lang="en-US" altLang="zh-TW" kern="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03" y="1372550"/>
            <a:ext cx="3913745" cy="48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1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300" dirty="0" smtClean="0"/>
              <a:t>EXPERIMENTAL(1/3)</a:t>
            </a:r>
            <a:endParaRPr lang="zh-TW" altLang="en-US" sz="33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279600"/>
              </p:ext>
            </p:extLst>
          </p:nvPr>
        </p:nvGraphicFramePr>
        <p:xfrm>
          <a:off x="1552427" y="1484784"/>
          <a:ext cx="6048672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4336"/>
                <a:gridCol w="3024336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Environment</a:t>
                      </a:r>
                      <a:endParaRPr lang="zh-TW" alt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147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Intel E5335</a:t>
                      </a:r>
                      <a:endParaRPr lang="zh-TW" altLang="en-US" sz="2800" dirty="0"/>
                    </a:p>
                  </a:txBody>
                  <a:tcPr/>
                </a:tc>
              </a:tr>
              <a:tr h="41472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Frequency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2.0GHz</a:t>
                      </a:r>
                      <a:endParaRPr lang="zh-TW" altLang="en-US" sz="4800" dirty="0" smtClean="0"/>
                    </a:p>
                  </a:txBody>
                  <a:tcPr/>
                </a:tc>
              </a:tr>
              <a:tr h="4147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OS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Linux</a:t>
                      </a:r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770293"/>
              </p:ext>
            </p:extLst>
          </p:nvPr>
        </p:nvGraphicFramePr>
        <p:xfrm>
          <a:off x="1552427" y="4041068"/>
          <a:ext cx="6048672" cy="1036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24336"/>
                <a:gridCol w="3024336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Environment</a:t>
                      </a:r>
                      <a:endParaRPr lang="zh-TW" alt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147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FPGA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Altera Cyclone III</a:t>
                      </a:r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5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300" dirty="0" smtClean="0"/>
              <a:t>EXPERIMENTAL RESULTS(2/3)</a:t>
            </a:r>
            <a:endParaRPr lang="zh-TW" altLang="en-US" sz="33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8" y="1356896"/>
            <a:ext cx="8654200" cy="34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5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300" dirty="0" smtClean="0"/>
              <a:t>EXPERIMENTAL RESULTS(3/3)</a:t>
            </a:r>
            <a:endParaRPr lang="zh-TW" altLang="en-US" sz="33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1313-9710-4FC7-93C3-43BF74672E5E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346293" y="1448780"/>
            <a:ext cx="8460940" cy="2880320"/>
            <a:chOff x="300988" y="1448780"/>
            <a:chExt cx="11674033" cy="4410075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88" y="1448780"/>
              <a:ext cx="4276725" cy="441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996" y="1458000"/>
              <a:ext cx="7439025" cy="438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6293" y="4399215"/>
            <a:ext cx="8460940" cy="79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6293" y="5265204"/>
            <a:ext cx="8460941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8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350" dirty="0" smtClean="0"/>
              <a:t>Introduction(1/2)</a:t>
            </a:r>
            <a:endParaRPr lang="zh-TW" altLang="en-US" sz="335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Ternary Content Addressable Memories (TCAMs) have been widely used to implement packet classification because of its </a:t>
            </a:r>
            <a:r>
              <a:rPr lang="en-US" altLang="zh-TW" dirty="0">
                <a:solidFill>
                  <a:srgbClr val="FF0000"/>
                </a:solidFill>
              </a:rPr>
              <a:t>parallel search capability </a:t>
            </a:r>
            <a:r>
              <a:rPr lang="en-US" altLang="zh-TW" dirty="0"/>
              <a:t>and </a:t>
            </a:r>
            <a:r>
              <a:rPr lang="en-US" altLang="zh-TW" dirty="0">
                <a:solidFill>
                  <a:srgbClr val="FF0000"/>
                </a:solidFill>
              </a:rPr>
              <a:t>constant processing speed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However, </a:t>
            </a:r>
            <a:r>
              <a:rPr lang="en-US" altLang="zh-TW" dirty="0" smtClean="0"/>
              <a:t>TCAM-based packet </a:t>
            </a:r>
            <a:r>
              <a:rPr lang="en-US" altLang="zh-TW" dirty="0"/>
              <a:t>classification has the well-known </a:t>
            </a:r>
            <a:r>
              <a:rPr lang="en-US" altLang="zh-TW" dirty="0">
                <a:solidFill>
                  <a:srgbClr val="FF0000"/>
                </a:solidFill>
              </a:rPr>
              <a:t>range </a:t>
            </a:r>
            <a:r>
              <a:rPr lang="en-US" altLang="zh-TW" dirty="0" smtClean="0">
                <a:solidFill>
                  <a:srgbClr val="FF0000"/>
                </a:solidFill>
              </a:rPr>
              <a:t>expansion problem</a:t>
            </a:r>
            <a:r>
              <a:rPr lang="en-US" altLang="zh-TW" dirty="0"/>
              <a:t>, resulting in a huge waste of TCAM entries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r>
              <a:rPr lang="en-US" altLang="zh-TW" dirty="0"/>
              <a:t>In </a:t>
            </a:r>
            <a:r>
              <a:rPr lang="en-US" altLang="zh-TW" dirty="0" smtClean="0"/>
              <a:t>this paper</a:t>
            </a:r>
            <a:r>
              <a:rPr lang="en-US" altLang="zh-TW" dirty="0"/>
              <a:t>, we propose a novel technique called </a:t>
            </a:r>
            <a:r>
              <a:rPr lang="en-US" altLang="zh-TW" dirty="0">
                <a:solidFill>
                  <a:srgbClr val="FF0000"/>
                </a:solidFill>
              </a:rPr>
              <a:t>Block </a:t>
            </a:r>
            <a:r>
              <a:rPr lang="en-US" altLang="zh-TW" dirty="0" smtClean="0">
                <a:solidFill>
                  <a:srgbClr val="FF0000"/>
                </a:solidFill>
              </a:rPr>
              <a:t>Permutation (BP</a:t>
            </a:r>
            <a:r>
              <a:rPr lang="en-US" altLang="zh-TW" dirty="0">
                <a:solidFill>
                  <a:srgbClr val="FF0000"/>
                </a:solidFill>
              </a:rPr>
              <a:t>) </a:t>
            </a:r>
            <a:r>
              <a:rPr lang="en-US" altLang="zh-TW" dirty="0"/>
              <a:t>to compress the packet classification rules stored in TCAMs.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53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350" dirty="0" smtClean="0"/>
              <a:t>Introduction(2/2)</a:t>
            </a:r>
            <a:endParaRPr lang="zh-TW" altLang="en-US" sz="335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sz="2400" dirty="0"/>
              <a:t>Rule </a:t>
            </a:r>
            <a:r>
              <a:rPr lang="en-US" altLang="zh-TW" sz="2400" i="1" dirty="0"/>
              <a:t>r1</a:t>
            </a:r>
            <a:r>
              <a:rPr lang="en-US" altLang="zh-TW" sz="2400" dirty="0"/>
              <a:t>, both the source port and destination port contain a range [1,5]. So </a:t>
            </a:r>
            <a:r>
              <a:rPr lang="en-US" altLang="zh-TW" sz="2400" dirty="0">
                <a:solidFill>
                  <a:srgbClr val="FF0000"/>
                </a:solidFill>
              </a:rPr>
              <a:t>both of them needs to be expanded to three prefixes</a:t>
            </a:r>
            <a:r>
              <a:rPr lang="en-US" altLang="zh-TW" sz="2400" dirty="0"/>
              <a:t>, i.e., “001”, “01*”, “10*”. The combination of the prefix specifications of the two ranges will consume 3x3=9 TCAM entries, causing the well-known </a:t>
            </a:r>
            <a:r>
              <a:rPr lang="en-US" altLang="zh-TW" sz="2400" i="1" dirty="0">
                <a:solidFill>
                  <a:srgbClr val="FF0000"/>
                </a:solidFill>
              </a:rPr>
              <a:t>range expansion </a:t>
            </a:r>
            <a:r>
              <a:rPr lang="en-US" altLang="zh-TW" sz="2400" dirty="0">
                <a:solidFill>
                  <a:srgbClr val="FF0000"/>
                </a:solidFill>
              </a:rPr>
              <a:t>problem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924" y="1376772"/>
            <a:ext cx="8568952" cy="217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89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56692"/>
            <a:ext cx="7696200" cy="720080"/>
          </a:xfrm>
        </p:spPr>
        <p:txBody>
          <a:bodyPr/>
          <a:lstStyle/>
          <a:p>
            <a:pPr eaLnBrk="1" hangingPunct="1"/>
            <a:r>
              <a:rPr lang="en-US" altLang="zh-TW" sz="3300" dirty="0"/>
              <a:t>Related Work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 smtClean="0"/>
          </a:p>
          <a:p>
            <a:pPr marL="0" indent="0">
              <a:buNone/>
            </a:pPr>
            <a:endParaRPr lang="en-US" altLang="zh-TW" kern="0" dirty="0"/>
          </a:p>
          <a:p>
            <a:pPr marL="0" indent="0">
              <a:buNone/>
            </a:pPr>
            <a:endParaRPr lang="en-US" altLang="zh-TW" kern="0" dirty="0" smtClean="0"/>
          </a:p>
          <a:p>
            <a:pPr marL="0" indent="0">
              <a:buNone/>
            </a:pPr>
            <a:endParaRPr lang="en-US" altLang="zh-TW" kern="0" dirty="0"/>
          </a:p>
          <a:p>
            <a:pPr marL="0" indent="0">
              <a:buNone/>
            </a:pPr>
            <a:endParaRPr lang="en-US" altLang="zh-TW" kern="0" dirty="0" smtClean="0"/>
          </a:p>
          <a:p>
            <a:pPr marL="0" indent="0">
              <a:buNone/>
            </a:pPr>
            <a:endParaRPr lang="en-US" altLang="zh-TW" kern="0" dirty="0"/>
          </a:p>
          <a:p>
            <a:pPr marL="0" indent="0">
              <a:buNone/>
            </a:pPr>
            <a:endParaRPr lang="en-US" altLang="zh-TW" kern="0" dirty="0" smtClean="0"/>
          </a:p>
          <a:p>
            <a:pPr marL="0" indent="0">
              <a:buNone/>
            </a:pPr>
            <a:r>
              <a:rPr lang="en-US" altLang="zh-TW" sz="2400" dirty="0"/>
              <a:t>In Figure </a:t>
            </a:r>
            <a:r>
              <a:rPr lang="en-US" altLang="zh-TW" sz="2400" dirty="0" smtClean="0"/>
              <a:t>1 </a:t>
            </a:r>
            <a:r>
              <a:rPr lang="en-US" altLang="zh-TW" sz="2400" dirty="0"/>
              <a:t>(b) spread sparsely and no two neighboring rule elements have the same action</a:t>
            </a:r>
            <a:endParaRPr lang="en-US" altLang="zh-TW" kern="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0" y="1376772"/>
            <a:ext cx="856895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0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56692"/>
            <a:ext cx="7696200" cy="720080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Scheme(1/8)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dirty="0"/>
              <a:t>Before introducing the algorithm of BP, we first </a:t>
            </a:r>
            <a:r>
              <a:rPr lang="en-US" altLang="zh-TW" dirty="0" smtClean="0"/>
              <a:t>define</a:t>
            </a:r>
            <a:r>
              <a:rPr lang="zh-TW" altLang="en-US" dirty="0" smtClean="0"/>
              <a:t> </a:t>
            </a:r>
            <a:r>
              <a:rPr lang="en-US" altLang="zh-TW" dirty="0" smtClean="0"/>
              <a:t>several </a:t>
            </a:r>
            <a:r>
              <a:rPr lang="en-US" altLang="zh-TW" dirty="0"/>
              <a:t>terms and concepts below</a:t>
            </a:r>
            <a:r>
              <a:rPr lang="en-US" altLang="zh-TW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Block Size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sz="2030" dirty="0"/>
              <a:t>the number of wildcard </a:t>
            </a:r>
            <a:r>
              <a:rPr lang="en-US" altLang="zh-TW" sz="2030" dirty="0" smtClean="0"/>
              <a:t>‘*’</a:t>
            </a:r>
            <a:r>
              <a:rPr lang="zh-TW" altLang="en-US" sz="2030" dirty="0" smtClean="0"/>
              <a:t> </a:t>
            </a:r>
            <a:r>
              <a:rPr lang="en-US" altLang="zh-TW" sz="2030" dirty="0" smtClean="0"/>
              <a:t>in the</a:t>
            </a:r>
            <a:r>
              <a:rPr lang="zh-TW" altLang="en-US" sz="2030" dirty="0" smtClean="0"/>
              <a:t> </a:t>
            </a:r>
            <a:r>
              <a:rPr lang="en-US" altLang="zh-TW" sz="2030" dirty="0" smtClean="0"/>
              <a:t>Boolean </a:t>
            </a:r>
          </a:p>
          <a:p>
            <a:pPr marL="685800" lvl="2" indent="0">
              <a:buNone/>
            </a:pPr>
            <a:r>
              <a:rPr lang="en-US" altLang="zh-TW" sz="2030" dirty="0"/>
              <a:t>	</a:t>
            </a:r>
            <a:r>
              <a:rPr lang="en-US" altLang="zh-TW" sz="2030" dirty="0" smtClean="0"/>
              <a:t>	</a:t>
            </a:r>
            <a:r>
              <a:rPr lang="zh-TW" altLang="en-US" sz="2030" dirty="0" smtClean="0"/>
              <a:t>   </a:t>
            </a:r>
            <a:r>
              <a:rPr lang="en-US" altLang="zh-TW" sz="2030" dirty="0" smtClean="0"/>
              <a:t>representation.</a:t>
            </a:r>
          </a:p>
          <a:p>
            <a:pPr marL="685800" lvl="2" indent="0">
              <a:buNone/>
            </a:pPr>
            <a:endParaRPr lang="en-US" altLang="zh-TW" sz="203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Distance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sz="1800" dirty="0"/>
              <a:t>The number of different counterpart bits in their Boolean </a:t>
            </a:r>
            <a:endParaRPr lang="en-US" altLang="zh-TW" sz="1800" dirty="0" smtClean="0"/>
          </a:p>
          <a:p>
            <a:pPr marL="342900" lvl="1" indent="0">
              <a:buNone/>
            </a:pPr>
            <a:r>
              <a:rPr lang="en-US" altLang="zh-TW" sz="1800" dirty="0"/>
              <a:t>	</a:t>
            </a:r>
            <a:r>
              <a:rPr lang="en-US" altLang="zh-TW" sz="1800" dirty="0" smtClean="0"/>
              <a:t>	representations</a:t>
            </a:r>
            <a:r>
              <a:rPr lang="en-US" altLang="zh-TW" sz="1800" dirty="0"/>
              <a:t>. </a:t>
            </a:r>
            <a:endParaRPr lang="en-US" altLang="zh-TW" sz="1800" dirty="0" smtClean="0"/>
          </a:p>
          <a:p>
            <a:pPr marL="342900" lvl="1" indent="0">
              <a:buNone/>
            </a:pPr>
            <a:r>
              <a:rPr lang="en-US" altLang="zh-TW" sz="1800" dirty="0" smtClean="0"/>
              <a:t>		EX</a:t>
            </a:r>
            <a:r>
              <a:rPr lang="en-US" altLang="zh-TW" sz="1800" dirty="0"/>
              <a:t>: “0*0</a:t>
            </a:r>
            <a:r>
              <a:rPr lang="en-US" altLang="zh-TW" sz="1800" dirty="0">
                <a:solidFill>
                  <a:srgbClr val="FF0000"/>
                </a:solidFill>
              </a:rPr>
              <a:t>1</a:t>
            </a:r>
            <a:r>
              <a:rPr lang="en-US" altLang="zh-TW" sz="1800" dirty="0"/>
              <a:t>” and “01*</a:t>
            </a:r>
            <a:r>
              <a:rPr lang="en-US" altLang="zh-TW" sz="1800" dirty="0">
                <a:solidFill>
                  <a:srgbClr val="FF0000"/>
                </a:solidFill>
              </a:rPr>
              <a:t>0</a:t>
            </a:r>
            <a:r>
              <a:rPr lang="en-US" altLang="zh-TW" sz="1800" dirty="0"/>
              <a:t>” is 1 , “0*01” and “0101” is 0</a:t>
            </a:r>
            <a:r>
              <a:rPr lang="en-US" altLang="zh-TW" sz="1800" dirty="0" smtClean="0"/>
              <a:t>.</a:t>
            </a:r>
          </a:p>
          <a:p>
            <a:pPr marL="342900" lvl="1" indent="0">
              <a:buNone/>
            </a:pP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Direction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sz="1800" dirty="0"/>
              <a:t>Boolean representations of two blocks</a:t>
            </a:r>
            <a:r>
              <a:rPr lang="zh-TW" altLang="en-US" sz="1800" dirty="0"/>
              <a:t> </a:t>
            </a:r>
            <a:r>
              <a:rPr lang="en-US" altLang="zh-TW" sz="1800" dirty="0"/>
              <a:t>have </a:t>
            </a:r>
            <a:endParaRPr lang="en-US" altLang="zh-TW" sz="1800" dirty="0" smtClean="0"/>
          </a:p>
          <a:p>
            <a:pPr marL="342900" lvl="1" indent="0">
              <a:buNone/>
            </a:pPr>
            <a:r>
              <a:rPr lang="en-US" altLang="zh-TW" sz="1800" dirty="0"/>
              <a:t>	</a:t>
            </a:r>
            <a:r>
              <a:rPr lang="en-US" altLang="zh-TW" sz="1800" dirty="0" smtClean="0"/>
              <a:t>	wildcards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that </a:t>
            </a:r>
            <a:r>
              <a:rPr lang="en-US" altLang="zh-TW" sz="1800" dirty="0"/>
              <a:t>all appear in the same bit </a:t>
            </a:r>
            <a:r>
              <a:rPr lang="en-US" altLang="zh-TW" sz="1800" dirty="0" smtClean="0"/>
              <a:t>positions</a:t>
            </a:r>
          </a:p>
          <a:p>
            <a:pPr marL="342900" lvl="1" indent="0">
              <a:buNone/>
            </a:pPr>
            <a:r>
              <a:rPr lang="en-US" altLang="zh-TW" sz="1800" dirty="0" smtClean="0"/>
              <a:t>		EX</a:t>
            </a:r>
            <a:r>
              <a:rPr lang="en-US" altLang="zh-TW" sz="1800" dirty="0"/>
              <a:t>: “0</a:t>
            </a:r>
            <a:r>
              <a:rPr lang="en-US" altLang="zh-TW" sz="1800" dirty="0">
                <a:solidFill>
                  <a:srgbClr val="FF0000"/>
                </a:solidFill>
              </a:rPr>
              <a:t>*</a:t>
            </a:r>
            <a:r>
              <a:rPr lang="en-US" altLang="zh-TW" sz="1800" dirty="0"/>
              <a:t>01” and “0</a:t>
            </a:r>
            <a:r>
              <a:rPr lang="en-US" altLang="zh-TW" sz="1800" dirty="0">
                <a:solidFill>
                  <a:srgbClr val="FF0000"/>
                </a:solidFill>
              </a:rPr>
              <a:t>*</a:t>
            </a:r>
            <a:r>
              <a:rPr lang="en-US" altLang="zh-TW" sz="1800" dirty="0"/>
              <a:t>10” in the same direction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4551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56692"/>
            <a:ext cx="7696200" cy="720080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Scheme(2/8)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Merge </a:t>
            </a:r>
            <a:r>
              <a:rPr lang="en-US" altLang="zh-TW" dirty="0"/>
              <a:t>and </a:t>
            </a:r>
            <a:r>
              <a:rPr lang="en-US" altLang="zh-TW" dirty="0" smtClean="0"/>
              <a:t>Permutation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 marL="342900" lvl="1" indent="0">
              <a:buNone/>
            </a:pP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 </a:t>
            </a:r>
            <a:r>
              <a:rPr lang="en-US" altLang="zh-TW" dirty="0"/>
              <a:t>Target Blocks and Assistant </a:t>
            </a:r>
            <a:r>
              <a:rPr lang="en-US" altLang="zh-TW" dirty="0" smtClean="0"/>
              <a:t>Blocks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/>
              <a:t>A pair of target blocks is </a:t>
            </a: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342900" lvl="1" indent="0"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the </a:t>
            </a:r>
            <a:r>
              <a:rPr lang="en-US" altLang="zh-TW" dirty="0"/>
              <a:t>two blocks that we target to merge by a permutation</a:t>
            </a:r>
            <a:r>
              <a:rPr lang="en-US" altLang="zh-TW" dirty="0" smtClean="0"/>
              <a:t>.</a:t>
            </a:r>
          </a:p>
          <a:p>
            <a:pPr marL="342900" lvl="1" indent="0">
              <a:buNone/>
            </a:pPr>
            <a:r>
              <a:rPr lang="en-US" altLang="zh-TW" dirty="0" smtClean="0"/>
              <a:t>EX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kern="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kern="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kern="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kern="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kern="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kern="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kern="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17" y="1770348"/>
            <a:ext cx="3831917" cy="160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422" y="4257092"/>
            <a:ext cx="2952254" cy="1921361"/>
          </a:xfrm>
          <a:prstGeom prst="rect">
            <a:avLst/>
          </a:prstGeom>
          <a:noFill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851326" y="4771345"/>
            <a:ext cx="36004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dirty="0"/>
              <a:t>B</a:t>
            </a:r>
            <a:r>
              <a:rPr lang="en-US" altLang="zh-TW" sz="2200" baseline="-25000" dirty="0"/>
              <a:t>6</a:t>
            </a:r>
            <a:r>
              <a:rPr lang="en-US" altLang="zh-TW" sz="2200" dirty="0"/>
              <a:t> and B </a:t>
            </a:r>
            <a:r>
              <a:rPr lang="en-US" altLang="zh-TW" sz="2200" baseline="-25000" dirty="0"/>
              <a:t>7</a:t>
            </a:r>
            <a:r>
              <a:rPr lang="en-US" altLang="zh-TW" sz="2200" dirty="0"/>
              <a:t> are target block.</a:t>
            </a:r>
          </a:p>
        </p:txBody>
      </p:sp>
    </p:spTree>
    <p:extLst>
      <p:ext uri="{BB962C8B-B14F-4D97-AF65-F5344CB8AC3E}">
        <p14:creationId xmlns:p14="http://schemas.microsoft.com/office/powerpoint/2010/main" val="31040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56692"/>
            <a:ext cx="7696200" cy="720080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Scheme(3/8)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4283968" y="2636912"/>
            <a:ext cx="504056" cy="28083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20533"/>
              </p:ext>
            </p:extLst>
          </p:nvPr>
        </p:nvGraphicFramePr>
        <p:xfrm>
          <a:off x="1134417" y="2420023"/>
          <a:ext cx="2520280" cy="18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070"/>
                <a:gridCol w="630070"/>
                <a:gridCol w="630070"/>
                <a:gridCol w="630070"/>
              </a:tblGrid>
              <a:tr h="45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zh-TW" sz="2400" b="1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510469" y="4706340"/>
            <a:ext cx="1656184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B1: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0001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Accept</a:t>
            </a:r>
          </a:p>
          <a:p>
            <a:r>
              <a:rPr lang="en-US" altLang="zh-TW" sz="1400" dirty="0" smtClean="0"/>
              <a:t>B2: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1101 </a:t>
            </a:r>
            <a:r>
              <a:rPr lang="en-US" altLang="zh-TW" sz="1400" dirty="0"/>
              <a:t>Accept</a:t>
            </a:r>
            <a:endParaRPr lang="en-US" altLang="zh-TW" sz="1400" dirty="0" smtClean="0"/>
          </a:p>
          <a:p>
            <a:r>
              <a:rPr lang="en-US" altLang="zh-TW" sz="1400" dirty="0" smtClean="0"/>
              <a:t>B3: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0010 </a:t>
            </a:r>
            <a:r>
              <a:rPr lang="en-US" altLang="zh-TW" sz="1400" dirty="0"/>
              <a:t>Accept</a:t>
            </a:r>
            <a:endParaRPr lang="en-US" altLang="zh-TW" sz="1400" dirty="0" smtClean="0"/>
          </a:p>
          <a:p>
            <a:r>
              <a:rPr lang="en-US" altLang="zh-TW" sz="1400" dirty="0" smtClean="0"/>
              <a:t>B4: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1110 </a:t>
            </a:r>
            <a:r>
              <a:rPr lang="en-US" altLang="zh-TW" sz="1400" dirty="0"/>
              <a:t>Accept</a:t>
            </a:r>
            <a:endParaRPr lang="en-US" altLang="zh-TW" sz="1400" dirty="0" smtClean="0"/>
          </a:p>
          <a:p>
            <a:r>
              <a:rPr lang="en-US" altLang="zh-TW" sz="1400" dirty="0" smtClean="0"/>
              <a:t>B5:</a:t>
            </a:r>
            <a:r>
              <a:rPr lang="zh-TW" altLang="en-US" sz="1400" dirty="0" smtClean="0"/>
              <a:t> ****   </a:t>
            </a:r>
            <a:r>
              <a:rPr lang="en-US" altLang="zh-TW" sz="1400" dirty="0" smtClean="0"/>
              <a:t>Deny</a:t>
            </a:r>
            <a:endParaRPr lang="zh-TW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1282761" y="2960083"/>
            <a:ext cx="360040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542901" y="2959694"/>
            <a:ext cx="360040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282761" y="3837676"/>
            <a:ext cx="360040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542901" y="3826634"/>
            <a:ext cx="360040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894829" y="2455637"/>
            <a:ext cx="360040" cy="165657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542901" y="2455637"/>
            <a:ext cx="360040" cy="165657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 flipH="1" flipV="1">
            <a:off x="706697" y="2059983"/>
            <a:ext cx="432048" cy="395654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859359" y="1950033"/>
            <a:ext cx="540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/>
              <a:t>wx</a:t>
            </a:r>
            <a:endParaRPr lang="zh-TW" altLang="en-US" sz="1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89329" y="2096026"/>
            <a:ext cx="540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/>
              <a:t>yz</a:t>
            </a:r>
            <a:endParaRPr lang="zh-TW" altLang="en-US" sz="1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55758" y="3844253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</a:t>
            </a:r>
            <a:endParaRPr lang="zh-TW" altLang="en-US" sz="1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282761" y="2150450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00</a:t>
            </a:r>
            <a:endParaRPr lang="zh-TW" altLang="en-US" sz="1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655761" y="2554166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00</a:t>
            </a:r>
            <a:endParaRPr lang="zh-TW" altLang="en-US" sz="1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871251" y="2150450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01</a:t>
            </a:r>
            <a:endParaRPr lang="zh-TW" altLang="en-US" sz="1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655760" y="2932208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01</a:t>
            </a:r>
            <a:endParaRPr lang="zh-TW" altLang="en-US" sz="1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519323" y="2150450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11</a:t>
            </a:r>
            <a:endParaRPr lang="zh-TW" altLang="en-US" sz="14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655759" y="3382549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11</a:t>
            </a:r>
            <a:endParaRPr lang="zh-TW" altLang="en-US" sz="1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131391" y="2150450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</a:t>
            </a:r>
            <a:endParaRPr lang="zh-TW" altLang="en-US" sz="1400" dirty="0"/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981968"/>
              </p:ext>
            </p:extLst>
          </p:nvPr>
        </p:nvGraphicFramePr>
        <p:xfrm>
          <a:off x="6012160" y="2384494"/>
          <a:ext cx="2520280" cy="18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070"/>
                <a:gridCol w="630070"/>
                <a:gridCol w="630070"/>
                <a:gridCol w="630070"/>
              </a:tblGrid>
              <a:tr h="45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D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9" name="直線接點 38"/>
          <p:cNvCxnSpPr/>
          <p:nvPr/>
        </p:nvCxnSpPr>
        <p:spPr>
          <a:xfrm flipH="1" flipV="1">
            <a:off x="5584440" y="2024454"/>
            <a:ext cx="432048" cy="395654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5737102" y="1914504"/>
            <a:ext cx="540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/>
              <a:t>wx</a:t>
            </a:r>
            <a:endParaRPr lang="zh-TW" altLang="en-US" sz="1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5467072" y="2060497"/>
            <a:ext cx="540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err="1" smtClean="0"/>
              <a:t>yz</a:t>
            </a:r>
            <a:endParaRPr lang="zh-TW" altLang="en-US" sz="14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5533501" y="3808724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</a:t>
            </a:r>
            <a:endParaRPr lang="zh-TW" altLang="en-US" sz="1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6160504" y="2114921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00</a:t>
            </a:r>
            <a:endParaRPr lang="zh-TW" altLang="en-US" sz="1400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5533504" y="2518637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00</a:t>
            </a:r>
            <a:endParaRPr lang="zh-TW" altLang="en-US" sz="14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6748994" y="2114921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01</a:t>
            </a:r>
            <a:endParaRPr lang="zh-TW" altLang="en-US" sz="1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5533503" y="2896679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01</a:t>
            </a:r>
            <a:endParaRPr lang="zh-TW" altLang="en-US" sz="1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7397066" y="2114921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11</a:t>
            </a:r>
            <a:endParaRPr lang="zh-TW" altLang="en-US" sz="14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5533502" y="3347020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11</a:t>
            </a:r>
            <a:endParaRPr lang="zh-TW" altLang="en-US" sz="14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8009134" y="2114921"/>
            <a:ext cx="4071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</a:t>
            </a:r>
            <a:endParaRPr lang="zh-TW" altLang="en-US" sz="14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6264726" y="4656213"/>
            <a:ext cx="165618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B6: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0*01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Accept</a:t>
            </a:r>
          </a:p>
          <a:p>
            <a:r>
              <a:rPr lang="en-US" altLang="zh-TW" sz="1400" dirty="0" smtClean="0"/>
              <a:t>B7: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0*10 </a:t>
            </a:r>
            <a:r>
              <a:rPr lang="en-US" altLang="zh-TW" sz="1400" dirty="0"/>
              <a:t>Accept</a:t>
            </a:r>
            <a:endParaRPr lang="en-US" altLang="zh-TW" sz="1400" dirty="0" smtClean="0"/>
          </a:p>
          <a:p>
            <a:r>
              <a:rPr lang="en-US" altLang="zh-TW" sz="1400" dirty="0" smtClean="0"/>
              <a:t>B5:</a:t>
            </a:r>
            <a:r>
              <a:rPr lang="zh-TW" altLang="en-US" sz="1400" dirty="0" smtClean="0"/>
              <a:t> ****   </a:t>
            </a:r>
            <a:r>
              <a:rPr lang="en-US" altLang="zh-TW" sz="1400" dirty="0" smtClean="0"/>
              <a:t>Deny</a:t>
            </a:r>
            <a:endParaRPr lang="zh-TW" altLang="en-US" sz="1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342135" y="435031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Original Classifier</a:t>
            </a:r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1482843" y="1734589"/>
            <a:ext cx="15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Original Table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6628556" y="1690490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Table 1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6289589" y="429976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Classifier 1</a:t>
            </a:r>
            <a:endParaRPr lang="zh-TW" altLang="en-US" dirty="0"/>
          </a:p>
        </p:txBody>
      </p:sp>
      <p:cxnSp>
        <p:nvCxnSpPr>
          <p:cNvPr id="56" name="直線單箭頭接點 55"/>
          <p:cNvCxnSpPr/>
          <p:nvPr/>
        </p:nvCxnSpPr>
        <p:spPr>
          <a:xfrm>
            <a:off x="3779912" y="3347020"/>
            <a:ext cx="175358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/>
          <p:cNvSpPr txBox="1"/>
          <p:nvPr/>
        </p:nvSpPr>
        <p:spPr>
          <a:xfrm>
            <a:off x="3779912" y="2813570"/>
            <a:ext cx="16561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Exchange column</a:t>
            </a:r>
          </a:p>
          <a:p>
            <a:pPr algn="ctr"/>
            <a:r>
              <a:rPr lang="en-US" altLang="zh-TW" sz="1400" dirty="0" smtClean="0"/>
              <a:t>01 and 11</a:t>
            </a:r>
            <a:endParaRPr lang="zh-TW" altLang="en-US" sz="1400" dirty="0"/>
          </a:p>
        </p:txBody>
      </p:sp>
      <p:sp>
        <p:nvSpPr>
          <p:cNvPr id="61" name="矩形 60"/>
          <p:cNvSpPr/>
          <p:nvPr/>
        </p:nvSpPr>
        <p:spPr>
          <a:xfrm>
            <a:off x="6160503" y="2924553"/>
            <a:ext cx="995685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/>
        </p:nvSpPr>
        <p:spPr>
          <a:xfrm>
            <a:off x="6160503" y="3789040"/>
            <a:ext cx="995685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6160504" y="3334415"/>
            <a:ext cx="2255825" cy="2520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6160504" y="3789040"/>
            <a:ext cx="2255825" cy="2520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1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3" grpId="0"/>
      <p:bldP spid="54" grpId="0"/>
      <p:bldP spid="58" grpId="0"/>
      <p:bldP spid="61" grpId="0" animBg="1"/>
      <p:bldP spid="62" grpId="0" animBg="1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56692"/>
            <a:ext cx="7696200" cy="720080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Scheme(3/8)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 smtClean="0"/>
          </a:p>
          <a:p>
            <a:pPr marL="0" indent="0">
              <a:buNone/>
            </a:pPr>
            <a:endParaRPr lang="en-US" altLang="zh-TW" kern="0" dirty="0"/>
          </a:p>
          <a:p>
            <a:pPr marL="0" indent="0">
              <a:buNone/>
            </a:pPr>
            <a:endParaRPr lang="en-US" altLang="zh-TW" kern="0" dirty="0" smtClean="0"/>
          </a:p>
          <a:p>
            <a:pPr marL="0" indent="0">
              <a:buNone/>
            </a:pPr>
            <a:endParaRPr lang="en-US" altLang="zh-TW" kern="0" dirty="0"/>
          </a:p>
          <a:p>
            <a:pPr marL="0" indent="0">
              <a:buNone/>
            </a:pPr>
            <a:endParaRPr lang="en-US" altLang="zh-TW" kern="0" dirty="0" smtClean="0"/>
          </a:p>
          <a:p>
            <a:pPr marL="0" indent="0">
              <a:buNone/>
            </a:pPr>
            <a:endParaRPr lang="en-US" altLang="zh-TW" kern="0" dirty="0"/>
          </a:p>
          <a:p>
            <a:pPr marL="0" indent="0">
              <a:buNone/>
            </a:pPr>
            <a:endParaRPr lang="en-US" altLang="zh-TW" kern="0" dirty="0" smtClean="0"/>
          </a:p>
          <a:p>
            <a:pPr marL="0" indent="0">
              <a:buNone/>
            </a:pPr>
            <a:endParaRPr lang="en-US" altLang="zh-TW" kern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2" y="1376772"/>
            <a:ext cx="8551597" cy="385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0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656692"/>
            <a:ext cx="7696200" cy="720080"/>
          </a:xfrm>
        </p:spPr>
        <p:txBody>
          <a:bodyPr/>
          <a:lstStyle/>
          <a:p>
            <a:pPr eaLnBrk="1" hangingPunct="1"/>
            <a:r>
              <a:rPr lang="en-US" altLang="zh-TW" sz="3300" dirty="0" smtClean="0"/>
              <a:t>Proposed Scheme(4/8)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National Cheng Kung University CSIE Computer &amp; Internet Architecture Lab 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417B9-C3C6-45E8-B121-E6A60661C77F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755576" y="13767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kern="0" dirty="0" smtClean="0"/>
          </a:p>
          <a:p>
            <a:pPr marL="0" indent="0">
              <a:buNone/>
            </a:pPr>
            <a:endParaRPr lang="en-US" altLang="zh-TW" kern="0" dirty="0"/>
          </a:p>
          <a:p>
            <a:pPr marL="0" indent="0">
              <a:buNone/>
            </a:pPr>
            <a:endParaRPr lang="en-US" altLang="zh-TW" kern="0" dirty="0" smtClean="0"/>
          </a:p>
          <a:p>
            <a:pPr marL="0" indent="0">
              <a:buNone/>
            </a:pPr>
            <a:endParaRPr lang="en-US" altLang="zh-TW" kern="0" dirty="0"/>
          </a:p>
          <a:p>
            <a:pPr marL="0" indent="0">
              <a:buNone/>
            </a:pPr>
            <a:endParaRPr lang="en-US" altLang="zh-TW" kern="0" dirty="0" smtClean="0"/>
          </a:p>
          <a:p>
            <a:pPr marL="0" indent="0">
              <a:buNone/>
            </a:pPr>
            <a:endParaRPr lang="en-US" altLang="zh-TW" kern="0" dirty="0"/>
          </a:p>
          <a:p>
            <a:pPr marL="0" indent="0">
              <a:buNone/>
            </a:pPr>
            <a:endParaRPr lang="en-US" altLang="zh-TW" kern="0" dirty="0" smtClean="0"/>
          </a:p>
          <a:p>
            <a:pPr marL="0" indent="0">
              <a:buNone/>
            </a:pPr>
            <a:endParaRPr lang="en-US" altLang="zh-TW" kern="0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907976" y="1529172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23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195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165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dirty="0" smtClean="0"/>
              <a:t>The BP has following properties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Property 1: The size of the assistant block cannot </a:t>
            </a:r>
            <a:r>
              <a:rPr lang="en-US" altLang="zh-TW" dirty="0" smtClean="0"/>
              <a:t>be smaller </a:t>
            </a:r>
            <a:r>
              <a:rPr lang="en-US" altLang="zh-TW" dirty="0"/>
              <a:t>than the size of the corresponding target block.</a:t>
            </a:r>
            <a:r>
              <a:rPr lang="en-US" altLang="zh-TW" dirty="0" smtClean="0"/>
              <a:t> </a:t>
            </a:r>
          </a:p>
          <a:p>
            <a:pPr marL="342900" lvl="1" indent="0" algn="ctr">
              <a:buNone/>
            </a:pPr>
            <a:r>
              <a:rPr lang="en-US" altLang="zh-TW" dirty="0" err="1">
                <a:solidFill>
                  <a:srgbClr val="FF0000"/>
                </a:solidFill>
              </a:rPr>
              <a:t>Wp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&gt;=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Wt</a:t>
            </a:r>
            <a:r>
              <a:rPr lang="en-US" altLang="zh-TW" dirty="0" smtClean="0"/>
              <a:t>,     </a:t>
            </a:r>
            <a:r>
              <a:rPr lang="en-US" altLang="zh-TW" dirty="0" err="1" smtClean="0"/>
              <a:t>Wp</a:t>
            </a:r>
            <a:r>
              <a:rPr lang="en-US" altLang="zh-TW" dirty="0" smtClean="0"/>
              <a:t>: the size of assistant block wildcards</a:t>
            </a:r>
          </a:p>
          <a:p>
            <a:pPr marL="342900" lvl="1" indent="0">
              <a:buNone/>
            </a:pPr>
            <a:r>
              <a:rPr lang="en-US" altLang="zh-TW" dirty="0" smtClean="0"/>
              <a:t>		          </a:t>
            </a:r>
            <a:r>
              <a:rPr lang="en-US" altLang="zh-TW" dirty="0" err="1" smtClean="0"/>
              <a:t>Wt</a:t>
            </a:r>
            <a:r>
              <a:rPr lang="en-US" altLang="zh-TW" dirty="0" smtClean="0"/>
              <a:t>: the size of target block wildcards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Property </a:t>
            </a:r>
            <a:r>
              <a:rPr lang="en-US" altLang="zh-TW" dirty="0"/>
              <a:t>2: The size of the assistant block cannot be </a:t>
            </a:r>
            <a:r>
              <a:rPr lang="en-US" altLang="zh-TW" dirty="0" smtClean="0"/>
              <a:t>larger than </a:t>
            </a:r>
            <a:r>
              <a:rPr lang="en-US" altLang="zh-TW" dirty="0"/>
              <a:t>the number of bits in a rule minus the distance </a:t>
            </a:r>
            <a:r>
              <a:rPr lang="en-US" altLang="zh-TW" dirty="0" smtClean="0"/>
              <a:t>between the </a:t>
            </a:r>
            <a:r>
              <a:rPr lang="en-US" altLang="zh-TW" dirty="0"/>
              <a:t>two corresponding target </a:t>
            </a:r>
            <a:r>
              <a:rPr lang="en-US" altLang="zh-TW" dirty="0" smtClean="0"/>
              <a:t>blocks</a:t>
            </a:r>
          </a:p>
          <a:p>
            <a:pPr marL="342900" lvl="1" indent="0">
              <a:buNone/>
            </a:pPr>
            <a:r>
              <a:rPr lang="en-US" altLang="zh-TW" dirty="0" smtClean="0"/>
              <a:t>        </a:t>
            </a:r>
            <a:r>
              <a:rPr lang="en-US" altLang="zh-TW" dirty="0" err="1" smtClean="0">
                <a:solidFill>
                  <a:srgbClr val="FF0000"/>
                </a:solidFill>
              </a:rPr>
              <a:t>Wp</a:t>
            </a:r>
            <a:r>
              <a:rPr lang="en-US" altLang="zh-TW" dirty="0" smtClean="0">
                <a:solidFill>
                  <a:srgbClr val="FF0000"/>
                </a:solidFill>
              </a:rPr>
              <a:t> &lt;= (</a:t>
            </a:r>
            <a:r>
              <a:rPr lang="en-US" altLang="zh-TW" dirty="0">
                <a:solidFill>
                  <a:srgbClr val="FF0000"/>
                </a:solidFill>
              </a:rPr>
              <a:t>L - D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/>
              <a:t>,    L: rule’s bits</a:t>
            </a:r>
          </a:p>
          <a:p>
            <a:pPr marL="342900" lvl="1" indent="0">
              <a:buNone/>
            </a:pPr>
            <a:r>
              <a:rPr lang="en-US" altLang="zh-TW" dirty="0" smtClean="0"/>
              <a:t>                                   D: the distance of the two target blocks</a:t>
            </a:r>
          </a:p>
        </p:txBody>
      </p:sp>
    </p:spTree>
    <p:extLst>
      <p:ext uri="{BB962C8B-B14F-4D97-AF65-F5344CB8AC3E}">
        <p14:creationId xmlns:p14="http://schemas.microsoft.com/office/powerpoint/2010/main" val="21051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Studio">
      <a:majorFont>
        <a:latin typeface="Arial Black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  <a:scene3d>
          <a:camera prst="orthographicFront">
            <a:rot lat="0" lon="21299999" rev="0"/>
          </a:camera>
          <a:lightRig rig="threePt" dir="t"/>
        </a:scene3d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81104</TotalTime>
  <Words>1101</Words>
  <Application>Microsoft Office PowerPoint</Application>
  <PresentationFormat>如螢幕大小 (4:3)</PresentationFormat>
  <Paragraphs>390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新細明體</vt:lpstr>
      <vt:lpstr>標楷體</vt:lpstr>
      <vt:lpstr>Arial</vt:lpstr>
      <vt:lpstr>Arial Black</vt:lpstr>
      <vt:lpstr>Calibri</vt:lpstr>
      <vt:lpstr>Franklin Gothic Book</vt:lpstr>
      <vt:lpstr>Times New Roman</vt:lpstr>
      <vt:lpstr>Wingdings</vt:lpstr>
      <vt:lpstr>Studio</vt:lpstr>
      <vt:lpstr>Block permutations in Boolean Space to minimize TCAM for packet classification</vt:lpstr>
      <vt:lpstr>Introduction(1/2)</vt:lpstr>
      <vt:lpstr>Introduction(2/2)</vt:lpstr>
      <vt:lpstr>Related Work </vt:lpstr>
      <vt:lpstr>Proposed Scheme(1/8) </vt:lpstr>
      <vt:lpstr>Proposed Scheme(2/8) </vt:lpstr>
      <vt:lpstr>Proposed Scheme(3/8) </vt:lpstr>
      <vt:lpstr>Proposed Scheme(3/8) </vt:lpstr>
      <vt:lpstr>Proposed Scheme(4/8) </vt:lpstr>
      <vt:lpstr>Proposed Scheme(5/8) </vt:lpstr>
      <vt:lpstr>Proposed Scheme(6/8) </vt:lpstr>
      <vt:lpstr>Proposed Scheme(7/8) </vt:lpstr>
      <vt:lpstr>Proposed Scheme(7/8) </vt:lpstr>
      <vt:lpstr>Proposed Scheme(7/8) </vt:lpstr>
      <vt:lpstr>Proposed Scheme(8/8) </vt:lpstr>
      <vt:lpstr>EXPERIMENTAL(1/3)</vt:lpstr>
      <vt:lpstr>EXPERIMENTAL RESULTS(2/3)</vt:lpstr>
      <vt:lpstr>EXPERIMENTAL RESULTS(3/3)</vt:lpstr>
    </vt:vector>
  </TitlesOfParts>
  <Company>mediahome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Thesis_ECDS</dc:title>
  <dc:creator>MinYuanTsai</dc:creator>
  <cp:lastModifiedBy>cial</cp:lastModifiedBy>
  <cp:revision>3157</cp:revision>
  <cp:lastPrinted>2013-07-22T13:58:18Z</cp:lastPrinted>
  <dcterms:created xsi:type="dcterms:W3CDTF">2004-07-16T19:12:18Z</dcterms:created>
  <dcterms:modified xsi:type="dcterms:W3CDTF">2015-10-07T08:02:07Z</dcterms:modified>
</cp:coreProperties>
</file>